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Cousine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23" roundtripDataSignature="AMtx7mhBPzatPPySvVS2PFCFj+h14Oy1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Cousine-bold.fntdata"/><Relationship Id="rId11" Type="http://schemas.openxmlformats.org/officeDocument/2006/relationships/slide" Target="slides/slide7.xml"/><Relationship Id="rId22" Type="http://schemas.openxmlformats.org/officeDocument/2006/relationships/font" Target="fonts/Cousine-boldItalic.fntdata"/><Relationship Id="rId10" Type="http://schemas.openxmlformats.org/officeDocument/2006/relationships/slide" Target="slides/slide6.xml"/><Relationship Id="rId21" Type="http://schemas.openxmlformats.org/officeDocument/2006/relationships/font" Target="fonts/Cousine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19" Type="http://schemas.openxmlformats.org/officeDocument/2006/relationships/font" Target="fonts/Cousine-regular.fntdata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png>
</file>

<file path=ppt/media/image16.png>
</file>

<file path=ppt/media/image2.jpg>
</file>

<file path=ppt/media/image3.png>
</file>

<file path=ppt/media/image4.png>
</file>

<file path=ppt/media/image5.jp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7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1" name="Google Shape;151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fdff00d32_2_2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2fdff00d32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2f5d9c989d_0_5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2f5d9c989d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174cf612fc_0_65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0" name="Google Shape;90;g1174cf612fc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2f70d5aefd_1_49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2f70d5aefd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2f7897a34f_0_1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2f7897a34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12fdff00d32_2_18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12fdff00d32_2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2f638b8d48_0_4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2f638b8d48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12f70d5aefd_1_23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12f70d5aefd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1"/>
          <p:cNvSpPr txBox="1"/>
          <p:nvPr>
            <p:ph type="ctrTitle"/>
          </p:nvPr>
        </p:nvSpPr>
        <p:spPr>
          <a:xfrm>
            <a:off x="914400" y="2980864"/>
            <a:ext cx="72126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b="1" sz="4800"/>
            </a:lvl9pPr>
          </a:lstStyle>
          <a:p/>
        </p:txBody>
      </p:sp>
      <p:sp>
        <p:nvSpPr>
          <p:cNvPr id="13" name="Google Shape;13;p41"/>
          <p:cNvSpPr/>
          <p:nvPr/>
        </p:nvSpPr>
        <p:spPr>
          <a:xfrm rot="5400000">
            <a:off x="4527177" y="744699"/>
            <a:ext cx="92588" cy="7106862"/>
          </a:xfrm>
          <a:custGeom>
            <a:rect b="b" l="l" r="r" t="t"/>
            <a:pathLst>
              <a:path extrusionOk="0" h="91029" w="4938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4" name="Google Shape;14;p41"/>
          <p:cNvSpPr/>
          <p:nvPr/>
        </p:nvSpPr>
        <p:spPr>
          <a:xfrm rot="10800000">
            <a:off x="660998" y="3645100"/>
            <a:ext cx="1080000" cy="9951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FFFFFF"/>
            </a:solidFill>
            <a:prstDash val="dash"/>
            <a:round/>
            <a:headEnd len="sm" w="sm" type="triangl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5" name="Google Shape;15;p41"/>
          <p:cNvCxnSpPr/>
          <p:nvPr/>
        </p:nvCxnSpPr>
        <p:spPr>
          <a:xfrm>
            <a:off x="8296743" y="2299856"/>
            <a:ext cx="0" cy="20751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triangle"/>
            <a:tailEnd len="sm" w="sm" type="triangle"/>
          </a:ln>
        </p:spPr>
      </p:cxnSp>
      <p:sp>
        <p:nvSpPr>
          <p:cNvPr id="16" name="Google Shape;16;p41"/>
          <p:cNvSpPr/>
          <p:nvPr/>
        </p:nvSpPr>
        <p:spPr>
          <a:xfrm rot="-5400000">
            <a:off x="4525702" y="-1293868"/>
            <a:ext cx="92588" cy="7106862"/>
          </a:xfrm>
          <a:custGeom>
            <a:rect b="b" l="l" r="r" t="t"/>
            <a:pathLst>
              <a:path extrusionOk="0" h="91029" w="4938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dashDot"/>
            <a:miter lim="8000"/>
            <a:headEnd len="sm" w="sm" type="none"/>
            <a:tailEnd len="sm" w="sm" type="none"/>
          </a:ln>
        </p:spPr>
      </p:sp>
      <p:sp>
        <p:nvSpPr>
          <p:cNvPr id="17" name="Google Shape;17;p41"/>
          <p:cNvSpPr/>
          <p:nvPr/>
        </p:nvSpPr>
        <p:spPr>
          <a:xfrm>
            <a:off x="7216304" y="1888685"/>
            <a:ext cx="1395000" cy="12855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FFFFFF"/>
            </a:solidFill>
            <a:prstDash val="dash"/>
            <a:round/>
            <a:headEnd len="sm" w="sm" type="triangl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2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0" name="Google Shape;20;p42"/>
          <p:cNvSpPr txBox="1"/>
          <p:nvPr>
            <p:ph idx="1" type="body"/>
          </p:nvPr>
        </p:nvSpPr>
        <p:spPr>
          <a:xfrm>
            <a:off x="420778" y="1239803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1" name="Google Shape;21;p42"/>
          <p:cNvSpPr txBox="1"/>
          <p:nvPr>
            <p:ph idx="2" type="body"/>
          </p:nvPr>
        </p:nvSpPr>
        <p:spPr>
          <a:xfrm>
            <a:off x="4731381" y="1239803"/>
            <a:ext cx="3994500" cy="37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22" name="Google Shape;22;p42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3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4"/>
          <p:cNvSpPr/>
          <p:nvPr/>
        </p:nvSpPr>
        <p:spPr>
          <a:xfrm rot="5400000">
            <a:off x="4527177" y="-550510"/>
            <a:ext cx="92588" cy="7106862"/>
          </a:xfrm>
          <a:custGeom>
            <a:rect b="b" l="l" r="r" t="t"/>
            <a:pathLst>
              <a:path extrusionOk="0" h="91029" w="4938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27" name="Google Shape;27;p44"/>
          <p:cNvSpPr/>
          <p:nvPr/>
        </p:nvSpPr>
        <p:spPr>
          <a:xfrm rot="-5400000">
            <a:off x="695075" y="986571"/>
            <a:ext cx="995100" cy="10662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FFFFFF"/>
            </a:solidFill>
            <a:prstDash val="dash"/>
            <a:round/>
            <a:headEnd len="sm" w="sm" type="triangl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8" name="Google Shape;28;p44"/>
          <p:cNvCxnSpPr/>
          <p:nvPr/>
        </p:nvCxnSpPr>
        <p:spPr>
          <a:xfrm>
            <a:off x="8365300" y="1345300"/>
            <a:ext cx="0" cy="1696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triangle"/>
            <a:tailEnd len="sm" w="sm" type="triangle"/>
          </a:ln>
        </p:spPr>
      </p:cxnSp>
      <p:sp>
        <p:nvSpPr>
          <p:cNvPr id="29" name="Google Shape;29;p44"/>
          <p:cNvSpPr/>
          <p:nvPr/>
        </p:nvSpPr>
        <p:spPr>
          <a:xfrm rot="-5400000">
            <a:off x="4525702" y="-2134011"/>
            <a:ext cx="92588" cy="7106862"/>
          </a:xfrm>
          <a:custGeom>
            <a:rect b="b" l="l" r="r" t="t"/>
            <a:pathLst>
              <a:path extrusionOk="0" h="91029" w="4938">
                <a:moveTo>
                  <a:pt x="0" y="0"/>
                </a:moveTo>
                <a:lnTo>
                  <a:pt x="4938" y="0"/>
                </a:lnTo>
                <a:lnTo>
                  <a:pt x="4938" y="91029"/>
                </a:lnTo>
                <a:lnTo>
                  <a:pt x="0" y="91029"/>
                </a:lnTo>
              </a:path>
            </a:pathLst>
          </a:custGeom>
          <a:noFill/>
          <a:ln cap="flat" cmpd="sng" w="9525">
            <a:solidFill>
              <a:srgbClr val="FFFFFF"/>
            </a:solidFill>
            <a:prstDash val="dashDot"/>
            <a:miter lim="8000"/>
            <a:headEnd len="sm" w="sm" type="none"/>
            <a:tailEnd len="sm" w="sm" type="none"/>
          </a:ln>
        </p:spPr>
      </p:sp>
      <p:sp>
        <p:nvSpPr>
          <p:cNvPr id="30" name="Google Shape;30;p44"/>
          <p:cNvSpPr/>
          <p:nvPr/>
        </p:nvSpPr>
        <p:spPr>
          <a:xfrm rot="5400000">
            <a:off x="7048175" y="2866905"/>
            <a:ext cx="1285500" cy="1377300"/>
          </a:xfrm>
          <a:prstGeom prst="arc">
            <a:avLst>
              <a:gd fmla="val 16200000" name="adj1"/>
              <a:gd fmla="val 0" name="adj2"/>
            </a:avLst>
          </a:prstGeom>
          <a:noFill/>
          <a:ln cap="flat" cmpd="sng" w="9525">
            <a:solidFill>
              <a:srgbClr val="FFFFFF"/>
            </a:solidFill>
            <a:prstDash val="dash"/>
            <a:round/>
            <a:headEnd len="sm" w="sm" type="triangle"/>
            <a:tailEnd len="sm" w="sm" type="triangl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44"/>
          <p:cNvSpPr txBox="1"/>
          <p:nvPr>
            <p:ph type="ctrTitle"/>
          </p:nvPr>
        </p:nvSpPr>
        <p:spPr>
          <a:xfrm>
            <a:off x="921200" y="1509206"/>
            <a:ext cx="7205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9pPr>
          </a:lstStyle>
          <a:p/>
        </p:txBody>
      </p:sp>
      <p:sp>
        <p:nvSpPr>
          <p:cNvPr id="32" name="Google Shape;32;p44"/>
          <p:cNvSpPr txBox="1"/>
          <p:nvPr>
            <p:ph idx="1" type="subTitle"/>
          </p:nvPr>
        </p:nvSpPr>
        <p:spPr>
          <a:xfrm>
            <a:off x="4698564" y="3108819"/>
            <a:ext cx="3542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3" name="Google Shape;33;p44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45"/>
          <p:cNvSpPr txBox="1"/>
          <p:nvPr>
            <p:ph idx="1" type="body"/>
          </p:nvPr>
        </p:nvSpPr>
        <p:spPr>
          <a:xfrm>
            <a:off x="1413600" y="2466600"/>
            <a:ext cx="63168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▪"/>
              <a:defRPr b="1" sz="2400"/>
            </a:lvl1pPr>
            <a:lvl2pPr indent="-3810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 b="1"/>
            </a:lvl2pPr>
            <a:lvl3pPr indent="-3810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1"/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1" sz="2400"/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1" sz="2400"/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1" sz="2400"/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 b="1" sz="2400"/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 b="1" sz="2400"/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 b="1" sz="2400"/>
            </a:lvl9pPr>
          </a:lstStyle>
          <a:p/>
        </p:txBody>
      </p:sp>
      <p:grpSp>
        <p:nvGrpSpPr>
          <p:cNvPr id="36" name="Google Shape;36;p45"/>
          <p:cNvGrpSpPr/>
          <p:nvPr/>
        </p:nvGrpSpPr>
        <p:grpSpPr>
          <a:xfrm>
            <a:off x="3954441" y="1078293"/>
            <a:ext cx="1212106" cy="1158543"/>
            <a:chOff x="3754950" y="1132925"/>
            <a:chExt cx="1580939" cy="1544725"/>
          </a:xfrm>
        </p:grpSpPr>
        <p:sp>
          <p:nvSpPr>
            <p:cNvPr id="37" name="Google Shape;37;p45"/>
            <p:cNvSpPr/>
            <p:nvPr/>
          </p:nvSpPr>
          <p:spPr>
            <a:xfrm>
              <a:off x="3907350" y="1285321"/>
              <a:ext cx="1329300" cy="1329300"/>
            </a:xfrm>
            <a:prstGeom prst="ellipse">
              <a:avLst/>
            </a:prstGeom>
            <a:noFill/>
            <a:ln cap="flat" cmpd="sng" w="9525">
              <a:solidFill>
                <a:srgbClr val="FFFFFF"/>
              </a:solidFill>
              <a:prstDash val="dot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" name="Google Shape;38;p45"/>
            <p:cNvSpPr/>
            <p:nvPr/>
          </p:nvSpPr>
          <p:spPr>
            <a:xfrm rot="-5400000">
              <a:off x="3754950" y="1132925"/>
              <a:ext cx="1480500" cy="1480500"/>
            </a:xfrm>
            <a:prstGeom prst="arc">
              <a:avLst>
                <a:gd fmla="val 16200000" name="adj1"/>
                <a:gd fmla="val 0" name="adj2"/>
              </a:avLst>
            </a:prstGeom>
            <a:noFill/>
            <a:ln cap="flat" cmpd="sng" w="9525">
              <a:solidFill>
                <a:srgbClr val="FFFFFF"/>
              </a:solidFill>
              <a:prstDash val="dash"/>
              <a:round/>
              <a:headEnd len="sm" w="sm" type="triangle"/>
              <a:tailEnd len="sm" w="sm" type="triangl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9" name="Google Shape;39;p45"/>
            <p:cNvCxnSpPr>
              <a:endCxn id="37" idx="1"/>
            </p:cNvCxnSpPr>
            <p:nvPr/>
          </p:nvCxnSpPr>
          <p:spPr>
            <a:xfrm>
              <a:off x="3890221" y="1267892"/>
              <a:ext cx="211800" cy="2121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40" name="Google Shape;40;p45"/>
            <p:cNvCxnSpPr/>
            <p:nvPr/>
          </p:nvCxnSpPr>
          <p:spPr>
            <a:xfrm>
              <a:off x="5335889" y="1276425"/>
              <a:ext cx="0" cy="13935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triangle"/>
              <a:tailEnd len="sm" w="sm" type="triangle"/>
            </a:ln>
          </p:spPr>
        </p:cxnSp>
        <p:sp>
          <p:nvSpPr>
            <p:cNvPr id="41" name="Google Shape;41;p45"/>
            <p:cNvSpPr/>
            <p:nvPr/>
          </p:nvSpPr>
          <p:spPr>
            <a:xfrm>
              <a:off x="4222975" y="1683233"/>
              <a:ext cx="698050" cy="549925"/>
            </a:xfrm>
            <a:prstGeom prst="rect">
              <a:avLst/>
            </a:prstGeom>
          </p:spPr>
          <p:txBody>
            <a:bodyPr>
              <a:prstTxWarp prst="textPlain"/>
            </a:bodyPr>
            <a:lstStyle/>
            <a:p>
              <a:pPr lvl="0" algn="ctr"/>
              <a:r>
                <a:rPr b="1" i="0">
                  <a:ln cap="flat" cmpd="sng" w="19050">
                    <a:solidFill>
                      <a:srgbClr val="FFFFFF"/>
                    </a:solidFill>
                    <a:prstDash val="solid"/>
                    <a:round/>
                    <a:headEnd len="sm" w="sm" type="none"/>
                    <a:tailEnd len="sm" w="sm" type="none"/>
                  </a:ln>
                  <a:noFill/>
                  <a:latin typeface="Arial"/>
                </a:rPr>
                <a:t>“</a:t>
              </a:r>
            </a:p>
          </p:txBody>
        </p:sp>
        <p:cxnSp>
          <p:nvCxnSpPr>
            <p:cNvPr id="42" name="Google Shape;42;p45"/>
            <p:cNvCxnSpPr>
              <a:stCxn id="37" idx="5"/>
            </p:cNvCxnSpPr>
            <p:nvPr/>
          </p:nvCxnSpPr>
          <p:spPr>
            <a:xfrm>
              <a:off x="5041979" y="2419950"/>
              <a:ext cx="253800" cy="25770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dash"/>
              <a:round/>
              <a:headEnd len="sm" w="sm" type="none"/>
              <a:tailEnd len="sm" w="sm" type="none"/>
            </a:ln>
          </p:spPr>
        </p:cxnSp>
        <p:cxnSp>
          <p:nvCxnSpPr>
            <p:cNvPr id="43" name="Google Shape;43;p45"/>
            <p:cNvCxnSpPr/>
            <p:nvPr/>
          </p:nvCxnSpPr>
          <p:spPr>
            <a:xfrm>
              <a:off x="4244700" y="1591869"/>
              <a:ext cx="654600" cy="0"/>
            </a:xfrm>
            <a:prstGeom prst="straightConnector1">
              <a:avLst/>
            </a:prstGeom>
            <a:noFill/>
            <a:ln cap="flat" cmpd="sng" w="9525">
              <a:solidFill>
                <a:srgbClr val="FFFFFF"/>
              </a:solidFill>
              <a:prstDash val="solid"/>
              <a:round/>
              <a:headEnd len="sm" w="sm" type="triangle"/>
              <a:tailEnd len="sm" w="sm" type="triangle"/>
            </a:ln>
          </p:spPr>
        </p:cxnSp>
      </p:grpSp>
      <p:sp>
        <p:nvSpPr>
          <p:cNvPr id="44" name="Google Shape;44;p45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46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7" name="Google Shape;47;p46"/>
          <p:cNvSpPr txBox="1"/>
          <p:nvPr>
            <p:ph idx="1" type="body"/>
          </p:nvPr>
        </p:nvSpPr>
        <p:spPr>
          <a:xfrm>
            <a:off x="343225" y="1125000"/>
            <a:ext cx="8290800" cy="3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indent="-3810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indent="-3810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3pPr>
            <a:lvl4pPr indent="-3810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4pPr>
            <a:lvl5pPr indent="-3810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indent="-3810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indent="-3810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indent="-3810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indent="-3810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48" name="Google Shape;48;p46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7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1" name="Google Shape;51;p47"/>
          <p:cNvSpPr txBox="1"/>
          <p:nvPr>
            <p:ph idx="1" type="body"/>
          </p:nvPr>
        </p:nvSpPr>
        <p:spPr>
          <a:xfrm>
            <a:off x="457200" y="1234143"/>
            <a:ext cx="2631900" cy="3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2" name="Google Shape;52;p47"/>
          <p:cNvSpPr txBox="1"/>
          <p:nvPr>
            <p:ph idx="2" type="body"/>
          </p:nvPr>
        </p:nvSpPr>
        <p:spPr>
          <a:xfrm>
            <a:off x="3223964" y="1234143"/>
            <a:ext cx="2631900" cy="3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3" name="Google Shape;53;p47"/>
          <p:cNvSpPr txBox="1"/>
          <p:nvPr>
            <p:ph idx="3" type="body"/>
          </p:nvPr>
        </p:nvSpPr>
        <p:spPr>
          <a:xfrm>
            <a:off x="5990727" y="1234143"/>
            <a:ext cx="2631900" cy="3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▪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▫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54" name="Google Shape;54;p47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8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57" name="Google Shape;57;p48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9"/>
          <p:cNvSpPr txBox="1"/>
          <p:nvPr>
            <p:ph idx="1" type="body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60" name="Google Shape;60;p49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9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40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1116" y="0"/>
            <a:ext cx="914176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40"/>
          <p:cNvSpPr/>
          <p:nvPr/>
        </p:nvSpPr>
        <p:spPr>
          <a:xfrm>
            <a:off x="91700" y="96300"/>
            <a:ext cx="8966100" cy="49452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" name="Google Shape;8;p40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  <a:defRPr b="0" i="0" sz="2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/>
        </p:txBody>
      </p:sp>
      <p:sp>
        <p:nvSpPr>
          <p:cNvPr id="9" name="Google Shape;9;p40"/>
          <p:cNvSpPr txBox="1"/>
          <p:nvPr>
            <p:ph idx="1" type="body"/>
          </p:nvPr>
        </p:nvSpPr>
        <p:spPr>
          <a:xfrm>
            <a:off x="457200" y="1125000"/>
            <a:ext cx="8229600" cy="3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▪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▫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●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○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Cousine"/>
              <a:buChar char="■"/>
              <a:defRPr b="0" i="0" sz="24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/>
        </p:txBody>
      </p:sp>
      <p:sp>
        <p:nvSpPr>
          <p:cNvPr id="10" name="Google Shape;10;p40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5.jpg"/><Relationship Id="rId5" Type="http://schemas.openxmlformats.org/officeDocument/2006/relationships/image" Target="../media/image9.jpg"/><Relationship Id="rId6" Type="http://schemas.openxmlformats.org/officeDocument/2006/relationships/image" Target="../media/image14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0.png"/><Relationship Id="rId5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"/>
          <p:cNvSpPr txBox="1"/>
          <p:nvPr>
            <p:ph type="ctrTitle"/>
          </p:nvPr>
        </p:nvSpPr>
        <p:spPr>
          <a:xfrm>
            <a:off x="1129525" y="502050"/>
            <a:ext cx="49215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3500"/>
              <a:t>Команда: Mental</a:t>
            </a:r>
            <a:endParaRPr sz="3500"/>
          </a:p>
        </p:txBody>
      </p:sp>
      <p:sp>
        <p:nvSpPr>
          <p:cNvPr id="66" name="Google Shape;66;p1"/>
          <p:cNvSpPr txBox="1"/>
          <p:nvPr>
            <p:ph type="ctrTitle"/>
          </p:nvPr>
        </p:nvSpPr>
        <p:spPr>
          <a:xfrm>
            <a:off x="1003200" y="3284700"/>
            <a:ext cx="7137600" cy="58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3100"/>
              <a:t>Кейс 3: </a:t>
            </a:r>
            <a:endParaRPr sz="3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 sz="3100"/>
              <a:t>Ловцы аномалий в базах вылова и переработки рыбопродуктов</a:t>
            </a:r>
            <a:endParaRPr sz="3100"/>
          </a:p>
        </p:txBody>
      </p:sp>
      <p:sp>
        <p:nvSpPr>
          <p:cNvPr id="67" name="Google Shape;67;p1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7"/>
          <p:cNvSpPr txBox="1"/>
          <p:nvPr>
            <p:ph idx="4294967295" type="ctrTitle"/>
          </p:nvPr>
        </p:nvSpPr>
        <p:spPr>
          <a:xfrm>
            <a:off x="0" y="10275"/>
            <a:ext cx="9242700" cy="78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ousine"/>
              <a:buNone/>
            </a:pPr>
            <a:r>
              <a:rPr b="1" i="0" lang="en" sz="3900" u="none" cap="none" strike="noStrike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Знакомьтесь с нашей командой</a:t>
            </a:r>
            <a:endParaRPr b="1" i="0" sz="3900" u="none" cap="none" strike="noStrike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54" name="Google Shape;154;p7"/>
          <p:cNvSpPr/>
          <p:nvPr/>
        </p:nvSpPr>
        <p:spPr>
          <a:xfrm>
            <a:off x="8689401" y="3933437"/>
            <a:ext cx="598974" cy="598352"/>
          </a:xfrm>
          <a:custGeom>
            <a:rect b="b" l="l" r="r" t="t"/>
            <a:pathLst>
              <a:path extrusionOk="0" h="17399" w="17228">
                <a:moveTo>
                  <a:pt x="14162" y="439"/>
                </a:moveTo>
                <a:lnTo>
                  <a:pt x="14478" y="512"/>
                </a:lnTo>
                <a:lnTo>
                  <a:pt x="14794" y="609"/>
                </a:lnTo>
                <a:lnTo>
                  <a:pt x="15111" y="755"/>
                </a:lnTo>
                <a:lnTo>
                  <a:pt x="15403" y="925"/>
                </a:lnTo>
                <a:lnTo>
                  <a:pt x="15670" y="1120"/>
                </a:lnTo>
                <a:lnTo>
                  <a:pt x="15914" y="1315"/>
                </a:lnTo>
                <a:lnTo>
                  <a:pt x="16108" y="1534"/>
                </a:lnTo>
                <a:lnTo>
                  <a:pt x="15987" y="1558"/>
                </a:lnTo>
                <a:lnTo>
                  <a:pt x="15889" y="1607"/>
                </a:lnTo>
                <a:lnTo>
                  <a:pt x="15816" y="1655"/>
                </a:lnTo>
                <a:lnTo>
                  <a:pt x="15792" y="1680"/>
                </a:lnTo>
                <a:lnTo>
                  <a:pt x="15768" y="1728"/>
                </a:lnTo>
                <a:lnTo>
                  <a:pt x="15768" y="1777"/>
                </a:lnTo>
                <a:lnTo>
                  <a:pt x="15792" y="1826"/>
                </a:lnTo>
                <a:lnTo>
                  <a:pt x="15865" y="1850"/>
                </a:lnTo>
                <a:lnTo>
                  <a:pt x="15938" y="1874"/>
                </a:lnTo>
                <a:lnTo>
                  <a:pt x="16230" y="1874"/>
                </a:lnTo>
                <a:lnTo>
                  <a:pt x="16352" y="1850"/>
                </a:lnTo>
                <a:lnTo>
                  <a:pt x="16546" y="2166"/>
                </a:lnTo>
                <a:lnTo>
                  <a:pt x="16254" y="2142"/>
                </a:lnTo>
                <a:lnTo>
                  <a:pt x="16011" y="2142"/>
                </a:lnTo>
                <a:lnTo>
                  <a:pt x="15987" y="2166"/>
                </a:lnTo>
                <a:lnTo>
                  <a:pt x="15987" y="2191"/>
                </a:lnTo>
                <a:lnTo>
                  <a:pt x="16133" y="2312"/>
                </a:lnTo>
                <a:lnTo>
                  <a:pt x="16303" y="2410"/>
                </a:lnTo>
                <a:lnTo>
                  <a:pt x="16473" y="2458"/>
                </a:lnTo>
                <a:lnTo>
                  <a:pt x="16668" y="2507"/>
                </a:lnTo>
                <a:lnTo>
                  <a:pt x="16717" y="2750"/>
                </a:lnTo>
                <a:lnTo>
                  <a:pt x="16741" y="2994"/>
                </a:lnTo>
                <a:lnTo>
                  <a:pt x="16522" y="2872"/>
                </a:lnTo>
                <a:lnTo>
                  <a:pt x="16352" y="2799"/>
                </a:lnTo>
                <a:lnTo>
                  <a:pt x="16181" y="2702"/>
                </a:lnTo>
                <a:lnTo>
                  <a:pt x="16011" y="2653"/>
                </a:lnTo>
                <a:lnTo>
                  <a:pt x="15792" y="2653"/>
                </a:lnTo>
                <a:lnTo>
                  <a:pt x="15768" y="2677"/>
                </a:lnTo>
                <a:lnTo>
                  <a:pt x="15768" y="2702"/>
                </a:lnTo>
                <a:lnTo>
                  <a:pt x="15768" y="2726"/>
                </a:lnTo>
                <a:lnTo>
                  <a:pt x="15889" y="2872"/>
                </a:lnTo>
                <a:lnTo>
                  <a:pt x="16035" y="2994"/>
                </a:lnTo>
                <a:lnTo>
                  <a:pt x="16327" y="3213"/>
                </a:lnTo>
                <a:lnTo>
                  <a:pt x="16522" y="3334"/>
                </a:lnTo>
                <a:lnTo>
                  <a:pt x="16619" y="3407"/>
                </a:lnTo>
                <a:lnTo>
                  <a:pt x="16717" y="3456"/>
                </a:lnTo>
                <a:lnTo>
                  <a:pt x="16692" y="3651"/>
                </a:lnTo>
                <a:lnTo>
                  <a:pt x="16619" y="3845"/>
                </a:lnTo>
                <a:lnTo>
                  <a:pt x="16400" y="3602"/>
                </a:lnTo>
                <a:lnTo>
                  <a:pt x="16133" y="3407"/>
                </a:lnTo>
                <a:lnTo>
                  <a:pt x="15987" y="3310"/>
                </a:lnTo>
                <a:lnTo>
                  <a:pt x="15841" y="3237"/>
                </a:lnTo>
                <a:lnTo>
                  <a:pt x="15695" y="3188"/>
                </a:lnTo>
                <a:lnTo>
                  <a:pt x="15524" y="3164"/>
                </a:lnTo>
                <a:lnTo>
                  <a:pt x="15476" y="3188"/>
                </a:lnTo>
                <a:lnTo>
                  <a:pt x="15476" y="3213"/>
                </a:lnTo>
                <a:lnTo>
                  <a:pt x="15476" y="3237"/>
                </a:lnTo>
                <a:lnTo>
                  <a:pt x="15500" y="3261"/>
                </a:lnTo>
                <a:lnTo>
                  <a:pt x="15597" y="3359"/>
                </a:lnTo>
                <a:lnTo>
                  <a:pt x="15695" y="3432"/>
                </a:lnTo>
                <a:lnTo>
                  <a:pt x="15987" y="3699"/>
                </a:lnTo>
                <a:lnTo>
                  <a:pt x="16230" y="3918"/>
                </a:lnTo>
                <a:lnTo>
                  <a:pt x="16449" y="4162"/>
                </a:lnTo>
                <a:lnTo>
                  <a:pt x="16473" y="4186"/>
                </a:lnTo>
                <a:lnTo>
                  <a:pt x="16254" y="4526"/>
                </a:lnTo>
                <a:lnTo>
                  <a:pt x="16206" y="4453"/>
                </a:lnTo>
                <a:lnTo>
                  <a:pt x="16133" y="4380"/>
                </a:lnTo>
                <a:lnTo>
                  <a:pt x="15962" y="4259"/>
                </a:lnTo>
                <a:lnTo>
                  <a:pt x="15646" y="4040"/>
                </a:lnTo>
                <a:lnTo>
                  <a:pt x="15403" y="3821"/>
                </a:lnTo>
                <a:lnTo>
                  <a:pt x="15159" y="3626"/>
                </a:lnTo>
                <a:lnTo>
                  <a:pt x="15111" y="3626"/>
                </a:lnTo>
                <a:lnTo>
                  <a:pt x="15062" y="3651"/>
                </a:lnTo>
                <a:lnTo>
                  <a:pt x="15013" y="3724"/>
                </a:lnTo>
                <a:lnTo>
                  <a:pt x="15013" y="3821"/>
                </a:lnTo>
                <a:lnTo>
                  <a:pt x="15013" y="3894"/>
                </a:lnTo>
                <a:lnTo>
                  <a:pt x="15038" y="3991"/>
                </a:lnTo>
                <a:lnTo>
                  <a:pt x="15135" y="4137"/>
                </a:lnTo>
                <a:lnTo>
                  <a:pt x="15257" y="4283"/>
                </a:lnTo>
                <a:lnTo>
                  <a:pt x="15427" y="4453"/>
                </a:lnTo>
                <a:lnTo>
                  <a:pt x="15622" y="4599"/>
                </a:lnTo>
                <a:lnTo>
                  <a:pt x="15816" y="4745"/>
                </a:lnTo>
                <a:lnTo>
                  <a:pt x="15914" y="4818"/>
                </a:lnTo>
                <a:lnTo>
                  <a:pt x="16011" y="4843"/>
                </a:lnTo>
                <a:lnTo>
                  <a:pt x="15792" y="5135"/>
                </a:lnTo>
                <a:lnTo>
                  <a:pt x="14867" y="4162"/>
                </a:lnTo>
                <a:lnTo>
                  <a:pt x="13967" y="3213"/>
                </a:lnTo>
                <a:lnTo>
                  <a:pt x="13505" y="2750"/>
                </a:lnTo>
                <a:lnTo>
                  <a:pt x="13018" y="2288"/>
                </a:lnTo>
                <a:lnTo>
                  <a:pt x="12531" y="1850"/>
                </a:lnTo>
                <a:lnTo>
                  <a:pt x="12021" y="1461"/>
                </a:lnTo>
                <a:lnTo>
                  <a:pt x="12021" y="1388"/>
                </a:lnTo>
                <a:lnTo>
                  <a:pt x="12118" y="1315"/>
                </a:lnTo>
                <a:lnTo>
                  <a:pt x="12215" y="1242"/>
                </a:lnTo>
                <a:lnTo>
                  <a:pt x="12385" y="1047"/>
                </a:lnTo>
                <a:lnTo>
                  <a:pt x="12629" y="852"/>
                </a:lnTo>
                <a:lnTo>
                  <a:pt x="12921" y="682"/>
                </a:lnTo>
                <a:lnTo>
                  <a:pt x="13213" y="560"/>
                </a:lnTo>
                <a:lnTo>
                  <a:pt x="13505" y="463"/>
                </a:lnTo>
                <a:lnTo>
                  <a:pt x="13675" y="439"/>
                </a:lnTo>
                <a:close/>
                <a:moveTo>
                  <a:pt x="11753" y="1704"/>
                </a:moveTo>
                <a:lnTo>
                  <a:pt x="11826" y="1850"/>
                </a:lnTo>
                <a:lnTo>
                  <a:pt x="11948" y="1972"/>
                </a:lnTo>
                <a:lnTo>
                  <a:pt x="12093" y="2069"/>
                </a:lnTo>
                <a:lnTo>
                  <a:pt x="12385" y="2288"/>
                </a:lnTo>
                <a:lnTo>
                  <a:pt x="12677" y="2531"/>
                </a:lnTo>
                <a:lnTo>
                  <a:pt x="12945" y="2823"/>
                </a:lnTo>
                <a:lnTo>
                  <a:pt x="13480" y="3383"/>
                </a:lnTo>
                <a:lnTo>
                  <a:pt x="14478" y="4453"/>
                </a:lnTo>
                <a:lnTo>
                  <a:pt x="15500" y="5500"/>
                </a:lnTo>
                <a:lnTo>
                  <a:pt x="15111" y="5962"/>
                </a:lnTo>
                <a:lnTo>
                  <a:pt x="14600" y="5500"/>
                </a:lnTo>
                <a:lnTo>
                  <a:pt x="14113" y="5013"/>
                </a:lnTo>
                <a:lnTo>
                  <a:pt x="13213" y="4016"/>
                </a:lnTo>
                <a:lnTo>
                  <a:pt x="12750" y="3529"/>
                </a:lnTo>
                <a:lnTo>
                  <a:pt x="12264" y="3018"/>
                </a:lnTo>
                <a:lnTo>
                  <a:pt x="11777" y="2556"/>
                </a:lnTo>
                <a:lnTo>
                  <a:pt x="11266" y="2093"/>
                </a:lnTo>
                <a:lnTo>
                  <a:pt x="11753" y="1704"/>
                </a:lnTo>
                <a:close/>
                <a:moveTo>
                  <a:pt x="13724" y="5232"/>
                </a:moveTo>
                <a:lnTo>
                  <a:pt x="14235" y="5767"/>
                </a:lnTo>
                <a:lnTo>
                  <a:pt x="14794" y="6278"/>
                </a:lnTo>
                <a:lnTo>
                  <a:pt x="14575" y="6497"/>
                </a:lnTo>
                <a:lnTo>
                  <a:pt x="14259" y="6278"/>
                </a:lnTo>
                <a:lnTo>
                  <a:pt x="13967" y="6035"/>
                </a:lnTo>
                <a:lnTo>
                  <a:pt x="13699" y="5792"/>
                </a:lnTo>
                <a:lnTo>
                  <a:pt x="13432" y="5573"/>
                </a:lnTo>
                <a:lnTo>
                  <a:pt x="13724" y="5232"/>
                </a:lnTo>
                <a:close/>
                <a:moveTo>
                  <a:pt x="13261" y="5767"/>
                </a:moveTo>
                <a:lnTo>
                  <a:pt x="13359" y="5913"/>
                </a:lnTo>
                <a:lnTo>
                  <a:pt x="13456" y="6059"/>
                </a:lnTo>
                <a:lnTo>
                  <a:pt x="13724" y="6303"/>
                </a:lnTo>
                <a:lnTo>
                  <a:pt x="13991" y="6546"/>
                </a:lnTo>
                <a:lnTo>
                  <a:pt x="14137" y="6668"/>
                </a:lnTo>
                <a:lnTo>
                  <a:pt x="14308" y="6765"/>
                </a:lnTo>
                <a:lnTo>
                  <a:pt x="14235" y="6814"/>
                </a:lnTo>
                <a:lnTo>
                  <a:pt x="14137" y="6692"/>
                </a:lnTo>
                <a:lnTo>
                  <a:pt x="13991" y="6595"/>
                </a:lnTo>
                <a:lnTo>
                  <a:pt x="13699" y="6400"/>
                </a:lnTo>
                <a:lnTo>
                  <a:pt x="13359" y="6230"/>
                </a:lnTo>
                <a:lnTo>
                  <a:pt x="13188" y="6132"/>
                </a:lnTo>
                <a:lnTo>
                  <a:pt x="13042" y="6011"/>
                </a:lnTo>
                <a:lnTo>
                  <a:pt x="13261" y="5767"/>
                </a:lnTo>
                <a:close/>
                <a:moveTo>
                  <a:pt x="13018" y="6059"/>
                </a:moveTo>
                <a:lnTo>
                  <a:pt x="13188" y="6303"/>
                </a:lnTo>
                <a:lnTo>
                  <a:pt x="13286" y="6424"/>
                </a:lnTo>
                <a:lnTo>
                  <a:pt x="13407" y="6522"/>
                </a:lnTo>
                <a:lnTo>
                  <a:pt x="14040" y="7008"/>
                </a:lnTo>
                <a:lnTo>
                  <a:pt x="13699" y="7349"/>
                </a:lnTo>
                <a:lnTo>
                  <a:pt x="13675" y="7325"/>
                </a:lnTo>
                <a:lnTo>
                  <a:pt x="13505" y="7227"/>
                </a:lnTo>
                <a:lnTo>
                  <a:pt x="13334" y="7106"/>
                </a:lnTo>
                <a:lnTo>
                  <a:pt x="13018" y="6838"/>
                </a:lnTo>
                <a:lnTo>
                  <a:pt x="12799" y="6668"/>
                </a:lnTo>
                <a:lnTo>
                  <a:pt x="12702" y="6595"/>
                </a:lnTo>
                <a:lnTo>
                  <a:pt x="12580" y="6546"/>
                </a:lnTo>
                <a:lnTo>
                  <a:pt x="12799" y="6303"/>
                </a:lnTo>
                <a:lnTo>
                  <a:pt x="13018" y="6059"/>
                </a:lnTo>
                <a:close/>
                <a:moveTo>
                  <a:pt x="12385" y="6716"/>
                </a:moveTo>
                <a:lnTo>
                  <a:pt x="12483" y="6838"/>
                </a:lnTo>
                <a:lnTo>
                  <a:pt x="12580" y="6935"/>
                </a:lnTo>
                <a:lnTo>
                  <a:pt x="12799" y="7130"/>
                </a:lnTo>
                <a:lnTo>
                  <a:pt x="13091" y="7398"/>
                </a:lnTo>
                <a:lnTo>
                  <a:pt x="13407" y="7617"/>
                </a:lnTo>
                <a:lnTo>
                  <a:pt x="13018" y="8006"/>
                </a:lnTo>
                <a:lnTo>
                  <a:pt x="12921" y="8079"/>
                </a:lnTo>
                <a:lnTo>
                  <a:pt x="12823" y="7909"/>
                </a:lnTo>
                <a:lnTo>
                  <a:pt x="12653" y="7763"/>
                </a:lnTo>
                <a:lnTo>
                  <a:pt x="12312" y="7495"/>
                </a:lnTo>
                <a:lnTo>
                  <a:pt x="12093" y="7325"/>
                </a:lnTo>
                <a:lnTo>
                  <a:pt x="11972" y="7252"/>
                </a:lnTo>
                <a:lnTo>
                  <a:pt x="11850" y="7179"/>
                </a:lnTo>
                <a:lnTo>
                  <a:pt x="12385" y="6716"/>
                </a:lnTo>
                <a:close/>
                <a:moveTo>
                  <a:pt x="11631" y="7373"/>
                </a:moveTo>
                <a:lnTo>
                  <a:pt x="11729" y="7471"/>
                </a:lnTo>
                <a:lnTo>
                  <a:pt x="11850" y="7568"/>
                </a:lnTo>
                <a:lnTo>
                  <a:pt x="12093" y="7738"/>
                </a:lnTo>
                <a:lnTo>
                  <a:pt x="12434" y="8055"/>
                </a:lnTo>
                <a:lnTo>
                  <a:pt x="12556" y="8201"/>
                </a:lnTo>
                <a:lnTo>
                  <a:pt x="12702" y="8322"/>
                </a:lnTo>
                <a:lnTo>
                  <a:pt x="11948" y="9150"/>
                </a:lnTo>
                <a:lnTo>
                  <a:pt x="11680" y="8906"/>
                </a:lnTo>
                <a:lnTo>
                  <a:pt x="11364" y="8687"/>
                </a:lnTo>
                <a:lnTo>
                  <a:pt x="11072" y="8444"/>
                </a:lnTo>
                <a:lnTo>
                  <a:pt x="10780" y="8201"/>
                </a:lnTo>
                <a:lnTo>
                  <a:pt x="11096" y="7860"/>
                </a:lnTo>
                <a:lnTo>
                  <a:pt x="11193" y="7957"/>
                </a:lnTo>
                <a:lnTo>
                  <a:pt x="11291" y="8030"/>
                </a:lnTo>
                <a:lnTo>
                  <a:pt x="11461" y="8176"/>
                </a:lnTo>
                <a:lnTo>
                  <a:pt x="11777" y="8493"/>
                </a:lnTo>
                <a:lnTo>
                  <a:pt x="11972" y="8614"/>
                </a:lnTo>
                <a:lnTo>
                  <a:pt x="12166" y="8736"/>
                </a:lnTo>
                <a:lnTo>
                  <a:pt x="12288" y="8736"/>
                </a:lnTo>
                <a:lnTo>
                  <a:pt x="12337" y="8712"/>
                </a:lnTo>
                <a:lnTo>
                  <a:pt x="12361" y="8639"/>
                </a:lnTo>
                <a:lnTo>
                  <a:pt x="12361" y="8566"/>
                </a:lnTo>
                <a:lnTo>
                  <a:pt x="12337" y="8493"/>
                </a:lnTo>
                <a:lnTo>
                  <a:pt x="12118" y="8322"/>
                </a:lnTo>
                <a:lnTo>
                  <a:pt x="11899" y="8152"/>
                </a:lnTo>
                <a:lnTo>
                  <a:pt x="11461" y="7811"/>
                </a:lnTo>
                <a:lnTo>
                  <a:pt x="11291" y="7690"/>
                </a:lnTo>
                <a:lnTo>
                  <a:pt x="11631" y="7373"/>
                </a:lnTo>
                <a:close/>
                <a:moveTo>
                  <a:pt x="10634" y="8371"/>
                </a:moveTo>
                <a:lnTo>
                  <a:pt x="10731" y="8541"/>
                </a:lnTo>
                <a:lnTo>
                  <a:pt x="10853" y="8687"/>
                </a:lnTo>
                <a:lnTo>
                  <a:pt x="10974" y="8809"/>
                </a:lnTo>
                <a:lnTo>
                  <a:pt x="11145" y="8931"/>
                </a:lnTo>
                <a:lnTo>
                  <a:pt x="11461" y="9150"/>
                </a:lnTo>
                <a:lnTo>
                  <a:pt x="11753" y="9369"/>
                </a:lnTo>
                <a:lnTo>
                  <a:pt x="11461" y="9685"/>
                </a:lnTo>
                <a:lnTo>
                  <a:pt x="11145" y="9442"/>
                </a:lnTo>
                <a:lnTo>
                  <a:pt x="10828" y="9198"/>
                </a:lnTo>
                <a:lnTo>
                  <a:pt x="10585" y="8955"/>
                </a:lnTo>
                <a:lnTo>
                  <a:pt x="10463" y="8833"/>
                </a:lnTo>
                <a:lnTo>
                  <a:pt x="10317" y="8736"/>
                </a:lnTo>
                <a:lnTo>
                  <a:pt x="10634" y="8371"/>
                </a:lnTo>
                <a:close/>
                <a:moveTo>
                  <a:pt x="10196" y="8931"/>
                </a:moveTo>
                <a:lnTo>
                  <a:pt x="10269" y="9052"/>
                </a:lnTo>
                <a:lnTo>
                  <a:pt x="10366" y="9198"/>
                </a:lnTo>
                <a:lnTo>
                  <a:pt x="10609" y="9417"/>
                </a:lnTo>
                <a:lnTo>
                  <a:pt x="10901" y="9709"/>
                </a:lnTo>
                <a:lnTo>
                  <a:pt x="11072" y="9831"/>
                </a:lnTo>
                <a:lnTo>
                  <a:pt x="11242" y="9953"/>
                </a:lnTo>
                <a:lnTo>
                  <a:pt x="10415" y="10853"/>
                </a:lnTo>
                <a:lnTo>
                  <a:pt x="10317" y="10707"/>
                </a:lnTo>
                <a:lnTo>
                  <a:pt x="10196" y="10585"/>
                </a:lnTo>
                <a:lnTo>
                  <a:pt x="9904" y="10366"/>
                </a:lnTo>
                <a:lnTo>
                  <a:pt x="9636" y="10172"/>
                </a:lnTo>
                <a:lnTo>
                  <a:pt x="9466" y="10074"/>
                </a:lnTo>
                <a:lnTo>
                  <a:pt x="9320" y="10001"/>
                </a:lnTo>
                <a:lnTo>
                  <a:pt x="9563" y="9709"/>
                </a:lnTo>
                <a:lnTo>
                  <a:pt x="9782" y="9880"/>
                </a:lnTo>
                <a:lnTo>
                  <a:pt x="10001" y="10026"/>
                </a:lnTo>
                <a:lnTo>
                  <a:pt x="10244" y="10245"/>
                </a:lnTo>
                <a:lnTo>
                  <a:pt x="10390" y="10366"/>
                </a:lnTo>
                <a:lnTo>
                  <a:pt x="10536" y="10464"/>
                </a:lnTo>
                <a:lnTo>
                  <a:pt x="10609" y="10488"/>
                </a:lnTo>
                <a:lnTo>
                  <a:pt x="10658" y="10464"/>
                </a:lnTo>
                <a:lnTo>
                  <a:pt x="10731" y="10439"/>
                </a:lnTo>
                <a:lnTo>
                  <a:pt x="10780" y="10391"/>
                </a:lnTo>
                <a:lnTo>
                  <a:pt x="10804" y="10342"/>
                </a:lnTo>
                <a:lnTo>
                  <a:pt x="10828" y="10269"/>
                </a:lnTo>
                <a:lnTo>
                  <a:pt x="10804" y="10220"/>
                </a:lnTo>
                <a:lnTo>
                  <a:pt x="10755" y="10147"/>
                </a:lnTo>
                <a:lnTo>
                  <a:pt x="10220" y="9734"/>
                </a:lnTo>
                <a:lnTo>
                  <a:pt x="10001" y="9563"/>
                </a:lnTo>
                <a:lnTo>
                  <a:pt x="9904" y="9490"/>
                </a:lnTo>
                <a:lnTo>
                  <a:pt x="9782" y="9442"/>
                </a:lnTo>
                <a:lnTo>
                  <a:pt x="10196" y="8931"/>
                </a:lnTo>
                <a:close/>
                <a:moveTo>
                  <a:pt x="9125" y="10245"/>
                </a:moveTo>
                <a:lnTo>
                  <a:pt x="9247" y="10342"/>
                </a:lnTo>
                <a:lnTo>
                  <a:pt x="9368" y="10415"/>
                </a:lnTo>
                <a:lnTo>
                  <a:pt x="9612" y="10585"/>
                </a:lnTo>
                <a:lnTo>
                  <a:pt x="9904" y="10829"/>
                </a:lnTo>
                <a:lnTo>
                  <a:pt x="10050" y="10950"/>
                </a:lnTo>
                <a:lnTo>
                  <a:pt x="10220" y="11048"/>
                </a:lnTo>
                <a:lnTo>
                  <a:pt x="9685" y="11583"/>
                </a:lnTo>
                <a:lnTo>
                  <a:pt x="9685" y="11534"/>
                </a:lnTo>
                <a:lnTo>
                  <a:pt x="9660" y="11437"/>
                </a:lnTo>
                <a:lnTo>
                  <a:pt x="9587" y="11364"/>
                </a:lnTo>
                <a:lnTo>
                  <a:pt x="9417" y="11218"/>
                </a:lnTo>
                <a:lnTo>
                  <a:pt x="9222" y="11023"/>
                </a:lnTo>
                <a:lnTo>
                  <a:pt x="9028" y="10853"/>
                </a:lnTo>
                <a:lnTo>
                  <a:pt x="8906" y="10756"/>
                </a:lnTo>
                <a:lnTo>
                  <a:pt x="8736" y="10683"/>
                </a:lnTo>
                <a:lnTo>
                  <a:pt x="8833" y="10585"/>
                </a:lnTo>
                <a:lnTo>
                  <a:pt x="9125" y="10245"/>
                </a:lnTo>
                <a:close/>
                <a:moveTo>
                  <a:pt x="8468" y="10926"/>
                </a:moveTo>
                <a:lnTo>
                  <a:pt x="8687" y="11096"/>
                </a:lnTo>
                <a:lnTo>
                  <a:pt x="8930" y="11291"/>
                </a:lnTo>
                <a:lnTo>
                  <a:pt x="9052" y="11437"/>
                </a:lnTo>
                <a:lnTo>
                  <a:pt x="9198" y="11583"/>
                </a:lnTo>
                <a:lnTo>
                  <a:pt x="9271" y="11656"/>
                </a:lnTo>
                <a:lnTo>
                  <a:pt x="9344" y="11705"/>
                </a:lnTo>
                <a:lnTo>
                  <a:pt x="9441" y="11753"/>
                </a:lnTo>
                <a:lnTo>
                  <a:pt x="9539" y="11753"/>
                </a:lnTo>
                <a:lnTo>
                  <a:pt x="8468" y="12824"/>
                </a:lnTo>
                <a:lnTo>
                  <a:pt x="8152" y="12532"/>
                </a:lnTo>
                <a:lnTo>
                  <a:pt x="7811" y="12240"/>
                </a:lnTo>
                <a:lnTo>
                  <a:pt x="7470" y="11899"/>
                </a:lnTo>
                <a:lnTo>
                  <a:pt x="7349" y="11826"/>
                </a:lnTo>
                <a:lnTo>
                  <a:pt x="7738" y="11534"/>
                </a:lnTo>
                <a:lnTo>
                  <a:pt x="7860" y="11705"/>
                </a:lnTo>
                <a:lnTo>
                  <a:pt x="8006" y="11875"/>
                </a:lnTo>
                <a:lnTo>
                  <a:pt x="8371" y="12264"/>
                </a:lnTo>
                <a:lnTo>
                  <a:pt x="8517" y="12434"/>
                </a:lnTo>
                <a:lnTo>
                  <a:pt x="8590" y="12483"/>
                </a:lnTo>
                <a:lnTo>
                  <a:pt x="8687" y="12507"/>
                </a:lnTo>
                <a:lnTo>
                  <a:pt x="8736" y="12507"/>
                </a:lnTo>
                <a:lnTo>
                  <a:pt x="8809" y="12483"/>
                </a:lnTo>
                <a:lnTo>
                  <a:pt x="8833" y="12434"/>
                </a:lnTo>
                <a:lnTo>
                  <a:pt x="8857" y="12386"/>
                </a:lnTo>
                <a:lnTo>
                  <a:pt x="8857" y="12289"/>
                </a:lnTo>
                <a:lnTo>
                  <a:pt x="8809" y="12191"/>
                </a:lnTo>
                <a:lnTo>
                  <a:pt x="8760" y="12094"/>
                </a:lnTo>
                <a:lnTo>
                  <a:pt x="8663" y="11997"/>
                </a:lnTo>
                <a:lnTo>
                  <a:pt x="8492" y="11826"/>
                </a:lnTo>
                <a:lnTo>
                  <a:pt x="8322" y="11680"/>
                </a:lnTo>
                <a:lnTo>
                  <a:pt x="8152" y="11510"/>
                </a:lnTo>
                <a:lnTo>
                  <a:pt x="7957" y="11364"/>
                </a:lnTo>
                <a:lnTo>
                  <a:pt x="8468" y="10926"/>
                </a:lnTo>
                <a:close/>
                <a:moveTo>
                  <a:pt x="11047" y="2312"/>
                </a:moveTo>
                <a:lnTo>
                  <a:pt x="11120" y="2434"/>
                </a:lnTo>
                <a:lnTo>
                  <a:pt x="11218" y="2531"/>
                </a:lnTo>
                <a:lnTo>
                  <a:pt x="11437" y="2750"/>
                </a:lnTo>
                <a:lnTo>
                  <a:pt x="11850" y="3213"/>
                </a:lnTo>
                <a:lnTo>
                  <a:pt x="11826" y="3213"/>
                </a:lnTo>
                <a:lnTo>
                  <a:pt x="11193" y="3748"/>
                </a:lnTo>
                <a:lnTo>
                  <a:pt x="10609" y="4283"/>
                </a:lnTo>
                <a:lnTo>
                  <a:pt x="10025" y="4867"/>
                </a:lnTo>
                <a:lnTo>
                  <a:pt x="9490" y="5500"/>
                </a:lnTo>
                <a:lnTo>
                  <a:pt x="9174" y="5865"/>
                </a:lnTo>
                <a:lnTo>
                  <a:pt x="8857" y="6254"/>
                </a:lnTo>
                <a:lnTo>
                  <a:pt x="8517" y="6595"/>
                </a:lnTo>
                <a:lnTo>
                  <a:pt x="8176" y="6935"/>
                </a:lnTo>
                <a:lnTo>
                  <a:pt x="7373" y="7617"/>
                </a:lnTo>
                <a:lnTo>
                  <a:pt x="6984" y="7933"/>
                </a:lnTo>
                <a:lnTo>
                  <a:pt x="6594" y="8274"/>
                </a:lnTo>
                <a:lnTo>
                  <a:pt x="6229" y="8639"/>
                </a:lnTo>
                <a:lnTo>
                  <a:pt x="5864" y="9004"/>
                </a:lnTo>
                <a:lnTo>
                  <a:pt x="5183" y="9782"/>
                </a:lnTo>
                <a:lnTo>
                  <a:pt x="4502" y="10537"/>
                </a:lnTo>
                <a:lnTo>
                  <a:pt x="4137" y="10902"/>
                </a:lnTo>
                <a:lnTo>
                  <a:pt x="3772" y="11242"/>
                </a:lnTo>
                <a:lnTo>
                  <a:pt x="3115" y="11802"/>
                </a:lnTo>
                <a:lnTo>
                  <a:pt x="2799" y="12118"/>
                </a:lnTo>
                <a:lnTo>
                  <a:pt x="2507" y="12434"/>
                </a:lnTo>
                <a:lnTo>
                  <a:pt x="2263" y="12702"/>
                </a:lnTo>
                <a:lnTo>
                  <a:pt x="2166" y="12848"/>
                </a:lnTo>
                <a:lnTo>
                  <a:pt x="2069" y="13018"/>
                </a:lnTo>
                <a:lnTo>
                  <a:pt x="1850" y="12824"/>
                </a:lnTo>
                <a:lnTo>
                  <a:pt x="1460" y="12459"/>
                </a:lnTo>
                <a:lnTo>
                  <a:pt x="1266" y="12264"/>
                </a:lnTo>
                <a:lnTo>
                  <a:pt x="1047" y="12118"/>
                </a:lnTo>
                <a:lnTo>
                  <a:pt x="1047" y="12070"/>
                </a:lnTo>
                <a:lnTo>
                  <a:pt x="1193" y="11997"/>
                </a:lnTo>
                <a:lnTo>
                  <a:pt x="1339" y="11924"/>
                </a:lnTo>
                <a:lnTo>
                  <a:pt x="1460" y="11826"/>
                </a:lnTo>
                <a:lnTo>
                  <a:pt x="1582" y="11705"/>
                </a:lnTo>
                <a:lnTo>
                  <a:pt x="2020" y="11218"/>
                </a:lnTo>
                <a:lnTo>
                  <a:pt x="2385" y="10853"/>
                </a:lnTo>
                <a:lnTo>
                  <a:pt x="2774" y="10537"/>
                </a:lnTo>
                <a:lnTo>
                  <a:pt x="3577" y="9880"/>
                </a:lnTo>
                <a:lnTo>
                  <a:pt x="3942" y="9539"/>
                </a:lnTo>
                <a:lnTo>
                  <a:pt x="4307" y="9198"/>
                </a:lnTo>
                <a:lnTo>
                  <a:pt x="5037" y="8468"/>
                </a:lnTo>
                <a:lnTo>
                  <a:pt x="5718" y="7738"/>
                </a:lnTo>
                <a:lnTo>
                  <a:pt x="6400" y="7008"/>
                </a:lnTo>
                <a:lnTo>
                  <a:pt x="7081" y="6303"/>
                </a:lnTo>
                <a:lnTo>
                  <a:pt x="7787" y="5621"/>
                </a:lnTo>
                <a:lnTo>
                  <a:pt x="8468" y="4940"/>
                </a:lnTo>
                <a:lnTo>
                  <a:pt x="9149" y="4259"/>
                </a:lnTo>
                <a:lnTo>
                  <a:pt x="10074" y="3261"/>
                </a:lnTo>
                <a:lnTo>
                  <a:pt x="10561" y="2775"/>
                </a:lnTo>
                <a:lnTo>
                  <a:pt x="11047" y="2312"/>
                </a:lnTo>
                <a:close/>
                <a:moveTo>
                  <a:pt x="7154" y="11997"/>
                </a:moveTo>
                <a:lnTo>
                  <a:pt x="7203" y="12094"/>
                </a:lnTo>
                <a:lnTo>
                  <a:pt x="7251" y="12167"/>
                </a:lnTo>
                <a:lnTo>
                  <a:pt x="7422" y="12386"/>
                </a:lnTo>
                <a:lnTo>
                  <a:pt x="7592" y="12580"/>
                </a:lnTo>
                <a:lnTo>
                  <a:pt x="7884" y="12872"/>
                </a:lnTo>
                <a:lnTo>
                  <a:pt x="8030" y="12994"/>
                </a:lnTo>
                <a:lnTo>
                  <a:pt x="8200" y="13091"/>
                </a:lnTo>
                <a:lnTo>
                  <a:pt x="7835" y="13481"/>
                </a:lnTo>
                <a:lnTo>
                  <a:pt x="7811" y="13432"/>
                </a:lnTo>
                <a:lnTo>
                  <a:pt x="7787" y="13408"/>
                </a:lnTo>
                <a:lnTo>
                  <a:pt x="7616" y="13262"/>
                </a:lnTo>
                <a:lnTo>
                  <a:pt x="7446" y="13140"/>
                </a:lnTo>
                <a:lnTo>
                  <a:pt x="7251" y="13018"/>
                </a:lnTo>
                <a:lnTo>
                  <a:pt x="7057" y="12872"/>
                </a:lnTo>
                <a:lnTo>
                  <a:pt x="6716" y="12580"/>
                </a:lnTo>
                <a:lnTo>
                  <a:pt x="6643" y="12532"/>
                </a:lnTo>
                <a:lnTo>
                  <a:pt x="6594" y="12507"/>
                </a:lnTo>
                <a:lnTo>
                  <a:pt x="6862" y="12240"/>
                </a:lnTo>
                <a:lnTo>
                  <a:pt x="7154" y="11997"/>
                </a:lnTo>
                <a:close/>
                <a:moveTo>
                  <a:pt x="6424" y="12702"/>
                </a:moveTo>
                <a:lnTo>
                  <a:pt x="6448" y="12775"/>
                </a:lnTo>
                <a:lnTo>
                  <a:pt x="6473" y="12848"/>
                </a:lnTo>
                <a:lnTo>
                  <a:pt x="6667" y="13043"/>
                </a:lnTo>
                <a:lnTo>
                  <a:pt x="6862" y="13213"/>
                </a:lnTo>
                <a:lnTo>
                  <a:pt x="7032" y="13359"/>
                </a:lnTo>
                <a:lnTo>
                  <a:pt x="7227" y="13481"/>
                </a:lnTo>
                <a:lnTo>
                  <a:pt x="7446" y="13602"/>
                </a:lnTo>
                <a:lnTo>
                  <a:pt x="7568" y="13627"/>
                </a:lnTo>
                <a:lnTo>
                  <a:pt x="7689" y="13627"/>
                </a:lnTo>
                <a:lnTo>
                  <a:pt x="7470" y="13846"/>
                </a:lnTo>
                <a:lnTo>
                  <a:pt x="7300" y="14040"/>
                </a:lnTo>
                <a:lnTo>
                  <a:pt x="7276" y="14016"/>
                </a:lnTo>
                <a:lnTo>
                  <a:pt x="6911" y="13797"/>
                </a:lnTo>
                <a:lnTo>
                  <a:pt x="6570" y="13554"/>
                </a:lnTo>
                <a:lnTo>
                  <a:pt x="6302" y="13335"/>
                </a:lnTo>
                <a:lnTo>
                  <a:pt x="6035" y="13164"/>
                </a:lnTo>
                <a:lnTo>
                  <a:pt x="6108" y="13043"/>
                </a:lnTo>
                <a:lnTo>
                  <a:pt x="6424" y="12702"/>
                </a:lnTo>
                <a:close/>
                <a:moveTo>
                  <a:pt x="5889" y="13335"/>
                </a:moveTo>
                <a:lnTo>
                  <a:pt x="5962" y="13456"/>
                </a:lnTo>
                <a:lnTo>
                  <a:pt x="6059" y="13578"/>
                </a:lnTo>
                <a:lnTo>
                  <a:pt x="6278" y="13797"/>
                </a:lnTo>
                <a:lnTo>
                  <a:pt x="6643" y="14089"/>
                </a:lnTo>
                <a:lnTo>
                  <a:pt x="6813" y="14211"/>
                </a:lnTo>
                <a:lnTo>
                  <a:pt x="7032" y="14308"/>
                </a:lnTo>
                <a:lnTo>
                  <a:pt x="6692" y="14673"/>
                </a:lnTo>
                <a:lnTo>
                  <a:pt x="6619" y="14624"/>
                </a:lnTo>
                <a:lnTo>
                  <a:pt x="6497" y="14600"/>
                </a:lnTo>
                <a:lnTo>
                  <a:pt x="6375" y="14527"/>
                </a:lnTo>
                <a:lnTo>
                  <a:pt x="6254" y="14454"/>
                </a:lnTo>
                <a:lnTo>
                  <a:pt x="6132" y="14381"/>
                </a:lnTo>
                <a:lnTo>
                  <a:pt x="5913" y="14186"/>
                </a:lnTo>
                <a:lnTo>
                  <a:pt x="5718" y="14016"/>
                </a:lnTo>
                <a:lnTo>
                  <a:pt x="5597" y="13943"/>
                </a:lnTo>
                <a:lnTo>
                  <a:pt x="5451" y="13846"/>
                </a:lnTo>
                <a:lnTo>
                  <a:pt x="5889" y="13335"/>
                </a:lnTo>
                <a:close/>
                <a:moveTo>
                  <a:pt x="12191" y="3553"/>
                </a:moveTo>
                <a:lnTo>
                  <a:pt x="12653" y="4040"/>
                </a:lnTo>
                <a:lnTo>
                  <a:pt x="13432" y="4916"/>
                </a:lnTo>
                <a:lnTo>
                  <a:pt x="13164" y="5208"/>
                </a:lnTo>
                <a:lnTo>
                  <a:pt x="12896" y="5500"/>
                </a:lnTo>
                <a:lnTo>
                  <a:pt x="12361" y="6108"/>
                </a:lnTo>
                <a:lnTo>
                  <a:pt x="12045" y="6424"/>
                </a:lnTo>
                <a:lnTo>
                  <a:pt x="11729" y="6716"/>
                </a:lnTo>
                <a:lnTo>
                  <a:pt x="11388" y="7008"/>
                </a:lnTo>
                <a:lnTo>
                  <a:pt x="11047" y="7300"/>
                </a:lnTo>
                <a:lnTo>
                  <a:pt x="10731" y="7617"/>
                </a:lnTo>
                <a:lnTo>
                  <a:pt x="10415" y="7957"/>
                </a:lnTo>
                <a:lnTo>
                  <a:pt x="9806" y="8687"/>
                </a:lnTo>
                <a:lnTo>
                  <a:pt x="9247" y="9417"/>
                </a:lnTo>
                <a:lnTo>
                  <a:pt x="8638" y="10147"/>
                </a:lnTo>
                <a:lnTo>
                  <a:pt x="8346" y="10464"/>
                </a:lnTo>
                <a:lnTo>
                  <a:pt x="8006" y="10756"/>
                </a:lnTo>
                <a:lnTo>
                  <a:pt x="7324" y="11340"/>
                </a:lnTo>
                <a:lnTo>
                  <a:pt x="6643" y="11899"/>
                </a:lnTo>
                <a:lnTo>
                  <a:pt x="6302" y="12191"/>
                </a:lnTo>
                <a:lnTo>
                  <a:pt x="6010" y="12532"/>
                </a:lnTo>
                <a:lnTo>
                  <a:pt x="5475" y="13164"/>
                </a:lnTo>
                <a:lnTo>
                  <a:pt x="4940" y="13773"/>
                </a:lnTo>
                <a:lnTo>
                  <a:pt x="4672" y="14016"/>
                </a:lnTo>
                <a:lnTo>
                  <a:pt x="4404" y="14235"/>
                </a:lnTo>
                <a:lnTo>
                  <a:pt x="4137" y="14454"/>
                </a:lnTo>
                <a:lnTo>
                  <a:pt x="4015" y="14600"/>
                </a:lnTo>
                <a:lnTo>
                  <a:pt x="3918" y="14722"/>
                </a:lnTo>
                <a:lnTo>
                  <a:pt x="3480" y="14284"/>
                </a:lnTo>
                <a:lnTo>
                  <a:pt x="3042" y="13846"/>
                </a:lnTo>
                <a:lnTo>
                  <a:pt x="2361" y="13262"/>
                </a:lnTo>
                <a:lnTo>
                  <a:pt x="2482" y="13164"/>
                </a:lnTo>
                <a:lnTo>
                  <a:pt x="2604" y="13043"/>
                </a:lnTo>
                <a:lnTo>
                  <a:pt x="2774" y="12799"/>
                </a:lnTo>
                <a:lnTo>
                  <a:pt x="3066" y="12507"/>
                </a:lnTo>
                <a:lnTo>
                  <a:pt x="3358" y="12216"/>
                </a:lnTo>
                <a:lnTo>
                  <a:pt x="3967" y="11680"/>
                </a:lnTo>
                <a:lnTo>
                  <a:pt x="4380" y="11315"/>
                </a:lnTo>
                <a:lnTo>
                  <a:pt x="4745" y="10950"/>
                </a:lnTo>
                <a:lnTo>
                  <a:pt x="5475" y="10172"/>
                </a:lnTo>
                <a:lnTo>
                  <a:pt x="6181" y="9393"/>
                </a:lnTo>
                <a:lnTo>
                  <a:pt x="6546" y="9004"/>
                </a:lnTo>
                <a:lnTo>
                  <a:pt x="6935" y="8614"/>
                </a:lnTo>
                <a:lnTo>
                  <a:pt x="7324" y="8274"/>
                </a:lnTo>
                <a:lnTo>
                  <a:pt x="7714" y="7933"/>
                </a:lnTo>
                <a:lnTo>
                  <a:pt x="8517" y="7276"/>
                </a:lnTo>
                <a:lnTo>
                  <a:pt x="8857" y="6935"/>
                </a:lnTo>
                <a:lnTo>
                  <a:pt x="9198" y="6595"/>
                </a:lnTo>
                <a:lnTo>
                  <a:pt x="9514" y="6205"/>
                </a:lnTo>
                <a:lnTo>
                  <a:pt x="9831" y="5840"/>
                </a:lnTo>
                <a:lnTo>
                  <a:pt x="10171" y="5427"/>
                </a:lnTo>
                <a:lnTo>
                  <a:pt x="10488" y="5062"/>
                </a:lnTo>
                <a:lnTo>
                  <a:pt x="10853" y="4697"/>
                </a:lnTo>
                <a:lnTo>
                  <a:pt x="11242" y="4356"/>
                </a:lnTo>
                <a:lnTo>
                  <a:pt x="11729" y="3967"/>
                </a:lnTo>
                <a:lnTo>
                  <a:pt x="11972" y="3772"/>
                </a:lnTo>
                <a:lnTo>
                  <a:pt x="12191" y="3553"/>
                </a:lnTo>
                <a:close/>
                <a:moveTo>
                  <a:pt x="5232" y="14065"/>
                </a:moveTo>
                <a:lnTo>
                  <a:pt x="5353" y="14186"/>
                </a:lnTo>
                <a:lnTo>
                  <a:pt x="5451" y="14308"/>
                </a:lnTo>
                <a:lnTo>
                  <a:pt x="5645" y="14454"/>
                </a:lnTo>
                <a:lnTo>
                  <a:pt x="5816" y="14624"/>
                </a:lnTo>
                <a:lnTo>
                  <a:pt x="5986" y="14770"/>
                </a:lnTo>
                <a:lnTo>
                  <a:pt x="6181" y="14892"/>
                </a:lnTo>
                <a:lnTo>
                  <a:pt x="6375" y="14989"/>
                </a:lnTo>
                <a:lnTo>
                  <a:pt x="6108" y="15281"/>
                </a:lnTo>
                <a:lnTo>
                  <a:pt x="5937" y="15452"/>
                </a:lnTo>
                <a:lnTo>
                  <a:pt x="5937" y="15403"/>
                </a:lnTo>
                <a:lnTo>
                  <a:pt x="5889" y="15354"/>
                </a:lnTo>
                <a:lnTo>
                  <a:pt x="5597" y="15038"/>
                </a:lnTo>
                <a:lnTo>
                  <a:pt x="5280" y="14746"/>
                </a:lnTo>
                <a:lnTo>
                  <a:pt x="5086" y="14576"/>
                </a:lnTo>
                <a:lnTo>
                  <a:pt x="4964" y="14503"/>
                </a:lnTo>
                <a:lnTo>
                  <a:pt x="4867" y="14430"/>
                </a:lnTo>
                <a:lnTo>
                  <a:pt x="5037" y="14284"/>
                </a:lnTo>
                <a:lnTo>
                  <a:pt x="5232" y="14065"/>
                </a:lnTo>
                <a:close/>
                <a:moveTo>
                  <a:pt x="852" y="15476"/>
                </a:moveTo>
                <a:lnTo>
                  <a:pt x="974" y="15598"/>
                </a:lnTo>
                <a:lnTo>
                  <a:pt x="1412" y="16036"/>
                </a:lnTo>
                <a:lnTo>
                  <a:pt x="1363" y="16011"/>
                </a:lnTo>
                <a:lnTo>
                  <a:pt x="1290" y="15987"/>
                </a:lnTo>
                <a:lnTo>
                  <a:pt x="852" y="15476"/>
                </a:lnTo>
                <a:close/>
                <a:moveTo>
                  <a:pt x="4575" y="14673"/>
                </a:moveTo>
                <a:lnTo>
                  <a:pt x="4696" y="14795"/>
                </a:lnTo>
                <a:lnTo>
                  <a:pt x="4818" y="14892"/>
                </a:lnTo>
                <a:lnTo>
                  <a:pt x="5037" y="15087"/>
                </a:lnTo>
                <a:lnTo>
                  <a:pt x="5329" y="15354"/>
                </a:lnTo>
                <a:lnTo>
                  <a:pt x="5597" y="15622"/>
                </a:lnTo>
                <a:lnTo>
                  <a:pt x="5670" y="15671"/>
                </a:lnTo>
                <a:lnTo>
                  <a:pt x="5718" y="15671"/>
                </a:lnTo>
                <a:lnTo>
                  <a:pt x="5378" y="15987"/>
                </a:lnTo>
                <a:lnTo>
                  <a:pt x="5232" y="16109"/>
                </a:lnTo>
                <a:lnTo>
                  <a:pt x="5183" y="16060"/>
                </a:lnTo>
                <a:lnTo>
                  <a:pt x="5110" y="16036"/>
                </a:lnTo>
                <a:lnTo>
                  <a:pt x="4088" y="14916"/>
                </a:lnTo>
                <a:lnTo>
                  <a:pt x="4210" y="14868"/>
                </a:lnTo>
                <a:lnTo>
                  <a:pt x="4331" y="14819"/>
                </a:lnTo>
                <a:lnTo>
                  <a:pt x="4453" y="14746"/>
                </a:lnTo>
                <a:lnTo>
                  <a:pt x="4575" y="14673"/>
                </a:lnTo>
                <a:close/>
                <a:moveTo>
                  <a:pt x="755" y="16230"/>
                </a:moveTo>
                <a:lnTo>
                  <a:pt x="1071" y="16498"/>
                </a:lnTo>
                <a:lnTo>
                  <a:pt x="1071" y="16522"/>
                </a:lnTo>
                <a:lnTo>
                  <a:pt x="998" y="16474"/>
                </a:lnTo>
                <a:lnTo>
                  <a:pt x="925" y="16449"/>
                </a:lnTo>
                <a:lnTo>
                  <a:pt x="852" y="16376"/>
                </a:lnTo>
                <a:lnTo>
                  <a:pt x="755" y="16230"/>
                </a:lnTo>
                <a:close/>
                <a:moveTo>
                  <a:pt x="1047" y="12532"/>
                </a:moveTo>
                <a:lnTo>
                  <a:pt x="1168" y="12678"/>
                </a:lnTo>
                <a:lnTo>
                  <a:pt x="1314" y="12824"/>
                </a:lnTo>
                <a:lnTo>
                  <a:pt x="1582" y="13067"/>
                </a:lnTo>
                <a:lnTo>
                  <a:pt x="2166" y="13602"/>
                </a:lnTo>
                <a:lnTo>
                  <a:pt x="2750" y="14113"/>
                </a:lnTo>
                <a:lnTo>
                  <a:pt x="3018" y="14357"/>
                </a:lnTo>
                <a:lnTo>
                  <a:pt x="3261" y="14600"/>
                </a:lnTo>
                <a:lnTo>
                  <a:pt x="3723" y="15135"/>
                </a:lnTo>
                <a:lnTo>
                  <a:pt x="4185" y="15646"/>
                </a:lnTo>
                <a:lnTo>
                  <a:pt x="4672" y="16157"/>
                </a:lnTo>
                <a:lnTo>
                  <a:pt x="4404" y="16230"/>
                </a:lnTo>
                <a:lnTo>
                  <a:pt x="4112" y="16303"/>
                </a:lnTo>
                <a:lnTo>
                  <a:pt x="3553" y="16376"/>
                </a:lnTo>
                <a:lnTo>
                  <a:pt x="2969" y="16425"/>
                </a:lnTo>
                <a:lnTo>
                  <a:pt x="2409" y="16498"/>
                </a:lnTo>
                <a:lnTo>
                  <a:pt x="2288" y="16522"/>
                </a:lnTo>
                <a:lnTo>
                  <a:pt x="2263" y="16474"/>
                </a:lnTo>
                <a:lnTo>
                  <a:pt x="2142" y="16230"/>
                </a:lnTo>
                <a:lnTo>
                  <a:pt x="1996" y="16011"/>
                </a:lnTo>
                <a:lnTo>
                  <a:pt x="1801" y="15792"/>
                </a:lnTo>
                <a:lnTo>
                  <a:pt x="1606" y="15598"/>
                </a:lnTo>
                <a:lnTo>
                  <a:pt x="1168" y="15233"/>
                </a:lnTo>
                <a:lnTo>
                  <a:pt x="730" y="14892"/>
                </a:lnTo>
                <a:lnTo>
                  <a:pt x="779" y="14600"/>
                </a:lnTo>
                <a:lnTo>
                  <a:pt x="925" y="13262"/>
                </a:lnTo>
                <a:lnTo>
                  <a:pt x="1047" y="12532"/>
                </a:lnTo>
                <a:close/>
                <a:moveTo>
                  <a:pt x="1436" y="16644"/>
                </a:moveTo>
                <a:lnTo>
                  <a:pt x="1533" y="16717"/>
                </a:lnTo>
                <a:lnTo>
                  <a:pt x="1387" y="16741"/>
                </a:lnTo>
                <a:lnTo>
                  <a:pt x="1436" y="16644"/>
                </a:lnTo>
                <a:close/>
                <a:moveTo>
                  <a:pt x="536" y="16741"/>
                </a:moveTo>
                <a:lnTo>
                  <a:pt x="584" y="16766"/>
                </a:lnTo>
                <a:lnTo>
                  <a:pt x="609" y="16766"/>
                </a:lnTo>
                <a:lnTo>
                  <a:pt x="682" y="16814"/>
                </a:lnTo>
                <a:lnTo>
                  <a:pt x="779" y="16839"/>
                </a:lnTo>
                <a:lnTo>
                  <a:pt x="876" y="16839"/>
                </a:lnTo>
                <a:lnTo>
                  <a:pt x="974" y="16814"/>
                </a:lnTo>
                <a:lnTo>
                  <a:pt x="974" y="16839"/>
                </a:lnTo>
                <a:lnTo>
                  <a:pt x="755" y="16887"/>
                </a:lnTo>
                <a:lnTo>
                  <a:pt x="511" y="16936"/>
                </a:lnTo>
                <a:lnTo>
                  <a:pt x="536" y="16741"/>
                </a:lnTo>
                <a:close/>
                <a:moveTo>
                  <a:pt x="13967" y="1"/>
                </a:moveTo>
                <a:lnTo>
                  <a:pt x="13602" y="25"/>
                </a:lnTo>
                <a:lnTo>
                  <a:pt x="13261" y="74"/>
                </a:lnTo>
                <a:lnTo>
                  <a:pt x="12945" y="195"/>
                </a:lnTo>
                <a:lnTo>
                  <a:pt x="12629" y="341"/>
                </a:lnTo>
                <a:lnTo>
                  <a:pt x="12337" y="560"/>
                </a:lnTo>
                <a:lnTo>
                  <a:pt x="12021" y="828"/>
                </a:lnTo>
                <a:lnTo>
                  <a:pt x="11875" y="974"/>
                </a:lnTo>
                <a:lnTo>
                  <a:pt x="11826" y="1071"/>
                </a:lnTo>
                <a:lnTo>
                  <a:pt x="11777" y="1169"/>
                </a:lnTo>
                <a:lnTo>
                  <a:pt x="11704" y="1193"/>
                </a:lnTo>
                <a:lnTo>
                  <a:pt x="11339" y="1485"/>
                </a:lnTo>
                <a:lnTo>
                  <a:pt x="10999" y="1777"/>
                </a:lnTo>
                <a:lnTo>
                  <a:pt x="10317" y="2385"/>
                </a:lnTo>
                <a:lnTo>
                  <a:pt x="9685" y="3042"/>
                </a:lnTo>
                <a:lnTo>
                  <a:pt x="9052" y="3699"/>
                </a:lnTo>
                <a:lnTo>
                  <a:pt x="8395" y="4405"/>
                </a:lnTo>
                <a:lnTo>
                  <a:pt x="7714" y="5086"/>
                </a:lnTo>
                <a:lnTo>
                  <a:pt x="7032" y="5743"/>
                </a:lnTo>
                <a:lnTo>
                  <a:pt x="6351" y="6449"/>
                </a:lnTo>
                <a:lnTo>
                  <a:pt x="4964" y="7933"/>
                </a:lnTo>
                <a:lnTo>
                  <a:pt x="4258" y="8663"/>
                </a:lnTo>
                <a:lnTo>
                  <a:pt x="3894" y="9004"/>
                </a:lnTo>
                <a:lnTo>
                  <a:pt x="3529" y="9344"/>
                </a:lnTo>
                <a:lnTo>
                  <a:pt x="2190" y="10537"/>
                </a:lnTo>
                <a:lnTo>
                  <a:pt x="1558" y="11145"/>
                </a:lnTo>
                <a:lnTo>
                  <a:pt x="925" y="11778"/>
                </a:lnTo>
                <a:lnTo>
                  <a:pt x="876" y="11753"/>
                </a:lnTo>
                <a:lnTo>
                  <a:pt x="803" y="11778"/>
                </a:lnTo>
                <a:lnTo>
                  <a:pt x="755" y="11802"/>
                </a:lnTo>
                <a:lnTo>
                  <a:pt x="706" y="11851"/>
                </a:lnTo>
                <a:lnTo>
                  <a:pt x="609" y="12118"/>
                </a:lnTo>
                <a:lnTo>
                  <a:pt x="511" y="12386"/>
                </a:lnTo>
                <a:lnTo>
                  <a:pt x="463" y="12702"/>
                </a:lnTo>
                <a:lnTo>
                  <a:pt x="414" y="12994"/>
                </a:lnTo>
                <a:lnTo>
                  <a:pt x="365" y="13627"/>
                </a:lnTo>
                <a:lnTo>
                  <a:pt x="292" y="14211"/>
                </a:lnTo>
                <a:lnTo>
                  <a:pt x="98" y="15646"/>
                </a:lnTo>
                <a:lnTo>
                  <a:pt x="25" y="16376"/>
                </a:lnTo>
                <a:lnTo>
                  <a:pt x="0" y="16717"/>
                </a:lnTo>
                <a:lnTo>
                  <a:pt x="0" y="17082"/>
                </a:lnTo>
                <a:lnTo>
                  <a:pt x="0" y="17155"/>
                </a:lnTo>
                <a:lnTo>
                  <a:pt x="25" y="17204"/>
                </a:lnTo>
                <a:lnTo>
                  <a:pt x="122" y="17277"/>
                </a:lnTo>
                <a:lnTo>
                  <a:pt x="219" y="17325"/>
                </a:lnTo>
                <a:lnTo>
                  <a:pt x="341" y="17325"/>
                </a:lnTo>
                <a:lnTo>
                  <a:pt x="438" y="17350"/>
                </a:lnTo>
                <a:lnTo>
                  <a:pt x="560" y="17374"/>
                </a:lnTo>
                <a:lnTo>
                  <a:pt x="803" y="17398"/>
                </a:lnTo>
                <a:lnTo>
                  <a:pt x="1047" y="17350"/>
                </a:lnTo>
                <a:lnTo>
                  <a:pt x="1339" y="17301"/>
                </a:lnTo>
                <a:lnTo>
                  <a:pt x="1874" y="17131"/>
                </a:lnTo>
                <a:lnTo>
                  <a:pt x="2312" y="17009"/>
                </a:lnTo>
                <a:lnTo>
                  <a:pt x="2677" y="16936"/>
                </a:lnTo>
                <a:lnTo>
                  <a:pt x="3018" y="16887"/>
                </a:lnTo>
                <a:lnTo>
                  <a:pt x="3723" y="16839"/>
                </a:lnTo>
                <a:lnTo>
                  <a:pt x="4088" y="16790"/>
                </a:lnTo>
                <a:lnTo>
                  <a:pt x="4429" y="16741"/>
                </a:lnTo>
                <a:lnTo>
                  <a:pt x="4769" y="16644"/>
                </a:lnTo>
                <a:lnTo>
                  <a:pt x="5110" y="16522"/>
                </a:lnTo>
                <a:lnTo>
                  <a:pt x="5159" y="16498"/>
                </a:lnTo>
                <a:lnTo>
                  <a:pt x="5207" y="16449"/>
                </a:lnTo>
                <a:lnTo>
                  <a:pt x="5353" y="16401"/>
                </a:lnTo>
                <a:lnTo>
                  <a:pt x="5499" y="16328"/>
                </a:lnTo>
                <a:lnTo>
                  <a:pt x="5645" y="16255"/>
                </a:lnTo>
                <a:lnTo>
                  <a:pt x="5791" y="16133"/>
                </a:lnTo>
                <a:lnTo>
                  <a:pt x="6035" y="15890"/>
                </a:lnTo>
                <a:lnTo>
                  <a:pt x="6254" y="15671"/>
                </a:lnTo>
                <a:lnTo>
                  <a:pt x="6959" y="14965"/>
                </a:lnTo>
                <a:lnTo>
                  <a:pt x="7641" y="14284"/>
                </a:lnTo>
                <a:lnTo>
                  <a:pt x="9101" y="12824"/>
                </a:lnTo>
                <a:lnTo>
                  <a:pt x="10536" y="11364"/>
                </a:lnTo>
                <a:lnTo>
                  <a:pt x="11218" y="10658"/>
                </a:lnTo>
                <a:lnTo>
                  <a:pt x="11875" y="9904"/>
                </a:lnTo>
                <a:lnTo>
                  <a:pt x="12531" y="9174"/>
                </a:lnTo>
                <a:lnTo>
                  <a:pt x="13213" y="8444"/>
                </a:lnTo>
                <a:lnTo>
                  <a:pt x="13870" y="7811"/>
                </a:lnTo>
                <a:lnTo>
                  <a:pt x="14527" y="7179"/>
                </a:lnTo>
                <a:lnTo>
                  <a:pt x="15184" y="6522"/>
                </a:lnTo>
                <a:lnTo>
                  <a:pt x="15500" y="6205"/>
                </a:lnTo>
                <a:lnTo>
                  <a:pt x="15816" y="5840"/>
                </a:lnTo>
                <a:lnTo>
                  <a:pt x="15889" y="5792"/>
                </a:lnTo>
                <a:lnTo>
                  <a:pt x="15987" y="5767"/>
                </a:lnTo>
                <a:lnTo>
                  <a:pt x="16060" y="5694"/>
                </a:lnTo>
                <a:lnTo>
                  <a:pt x="16108" y="5621"/>
                </a:lnTo>
                <a:lnTo>
                  <a:pt x="16133" y="5524"/>
                </a:lnTo>
                <a:lnTo>
                  <a:pt x="16376" y="5208"/>
                </a:lnTo>
                <a:lnTo>
                  <a:pt x="16595" y="4891"/>
                </a:lnTo>
                <a:lnTo>
                  <a:pt x="16814" y="4551"/>
                </a:lnTo>
                <a:lnTo>
                  <a:pt x="16984" y="4210"/>
                </a:lnTo>
                <a:lnTo>
                  <a:pt x="17106" y="3845"/>
                </a:lnTo>
                <a:lnTo>
                  <a:pt x="17203" y="3480"/>
                </a:lnTo>
                <a:lnTo>
                  <a:pt x="17228" y="3140"/>
                </a:lnTo>
                <a:lnTo>
                  <a:pt x="17203" y="2799"/>
                </a:lnTo>
                <a:lnTo>
                  <a:pt x="17130" y="2458"/>
                </a:lnTo>
                <a:lnTo>
                  <a:pt x="17009" y="2142"/>
                </a:lnTo>
                <a:lnTo>
                  <a:pt x="16863" y="1826"/>
                </a:lnTo>
                <a:lnTo>
                  <a:pt x="16668" y="1534"/>
                </a:lnTo>
                <a:lnTo>
                  <a:pt x="16449" y="1266"/>
                </a:lnTo>
                <a:lnTo>
                  <a:pt x="16230" y="998"/>
                </a:lnTo>
                <a:lnTo>
                  <a:pt x="15962" y="779"/>
                </a:lnTo>
                <a:lnTo>
                  <a:pt x="15670" y="560"/>
                </a:lnTo>
                <a:lnTo>
                  <a:pt x="15354" y="390"/>
                </a:lnTo>
                <a:lnTo>
                  <a:pt x="15013" y="244"/>
                </a:lnTo>
                <a:lnTo>
                  <a:pt x="14673" y="122"/>
                </a:lnTo>
                <a:lnTo>
                  <a:pt x="14332" y="49"/>
                </a:lnTo>
                <a:lnTo>
                  <a:pt x="139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7"/>
          <p:cNvSpPr txBox="1"/>
          <p:nvPr/>
        </p:nvSpPr>
        <p:spPr>
          <a:xfrm>
            <a:off x="6750450" y="897300"/>
            <a:ext cx="2174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Ольга Рябухина, Москва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Программирование на sql и Python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6" name="Google Shape;156;p7"/>
          <p:cNvSpPr txBox="1"/>
          <p:nvPr/>
        </p:nvSpPr>
        <p:spPr>
          <a:xfrm>
            <a:off x="6809575" y="3029800"/>
            <a:ext cx="2106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Васин Кирилл, Москва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Программирование Python + Project Manager, Figma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57" name="Google Shape;157;p7"/>
          <p:cNvSpPr txBox="1"/>
          <p:nvPr/>
        </p:nvSpPr>
        <p:spPr>
          <a:xfrm>
            <a:off x="2393725" y="1042700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Зеленова Мария, Москва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Программирование на sql 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" sz="12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и Python, Team management</a:t>
            </a:r>
            <a:endParaRPr b="0" i="0" sz="12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58" name="Google Shape;15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38175" y="897288"/>
            <a:ext cx="2026387" cy="20263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8575" y="1018076"/>
            <a:ext cx="1882499" cy="1882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7"/>
          <p:cNvPicPr preferRelativeResize="0"/>
          <p:nvPr/>
        </p:nvPicPr>
        <p:blipFill rotWithShape="1">
          <a:blip r:embed="rId5">
            <a:alphaModFix/>
          </a:blip>
          <a:srcRect b="0" l="6956" r="35884" t="12494"/>
          <a:stretch/>
        </p:blipFill>
        <p:spPr>
          <a:xfrm>
            <a:off x="4638175" y="3029788"/>
            <a:ext cx="2106864" cy="1814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78575" y="3029800"/>
            <a:ext cx="1722701" cy="1882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7"/>
          <p:cNvSpPr txBox="1"/>
          <p:nvPr/>
        </p:nvSpPr>
        <p:spPr>
          <a:xfrm>
            <a:off x="2320600" y="3091750"/>
            <a:ext cx="1853700" cy="103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Екатерина Рябуха, Москва</a:t>
            </a:r>
            <a:br>
              <a:rPr lang="en" sz="11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</a:br>
            <a:r>
              <a:rPr lang="en" sz="11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Программирование Python, PyQt</a:t>
            </a:r>
            <a:br>
              <a:rPr lang="en" sz="11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</a:br>
            <a:r>
              <a:rPr lang="en" sz="1100">
                <a:solidFill>
                  <a:schemeClr val="lt1"/>
                </a:solidFill>
                <a:latin typeface="Cousine"/>
                <a:ea typeface="Cousine"/>
                <a:cs typeface="Cousine"/>
                <a:sym typeface="Cousine"/>
              </a:rPr>
              <a:t>UI/UX</a:t>
            </a:r>
            <a:endParaRPr sz="1100">
              <a:solidFill>
                <a:schemeClr val="lt1"/>
              </a:solidFill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63" name="Google Shape;163;p7"/>
          <p:cNvSpPr txBox="1"/>
          <p:nvPr/>
        </p:nvSpPr>
        <p:spPr>
          <a:xfrm>
            <a:off x="6937950" y="4531800"/>
            <a:ext cx="24759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Выступление команды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2fdff00d32_2_2"/>
          <p:cNvSpPr txBox="1"/>
          <p:nvPr>
            <p:ph type="title"/>
          </p:nvPr>
        </p:nvSpPr>
        <p:spPr>
          <a:xfrm>
            <a:off x="114652" y="182950"/>
            <a:ext cx="44565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Опасность неправильной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маркировки</a:t>
            </a:r>
            <a:endParaRPr/>
          </a:p>
        </p:txBody>
      </p:sp>
      <p:sp>
        <p:nvSpPr>
          <p:cNvPr id="73" name="Google Shape;73;g12fdff00d32_2_2"/>
          <p:cNvSpPr txBox="1"/>
          <p:nvPr>
            <p:ph idx="1" type="body"/>
          </p:nvPr>
        </p:nvSpPr>
        <p:spPr>
          <a:xfrm>
            <a:off x="185250" y="1028925"/>
            <a:ext cx="44919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1 Общественное здоровье подвергается опасности, когда токсичные виды рыб заменяются нетоксичными.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2 Общественное здоровье также подвергается риску, когда морскую рыбу заменяют выращиваемыми или пресноводными видами из загрязненных водотоков.</a:t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latin typeface="Arial"/>
                <a:ea typeface="Arial"/>
                <a:cs typeface="Arial"/>
                <a:sym typeface="Arial"/>
              </a:rPr>
              <a:t>3 Наиболее распространенный вид мошенничества с рыбой включает </a:t>
            </a:r>
            <a:r>
              <a:rPr b="1" lang="en" sz="1300">
                <a:latin typeface="Arial"/>
                <a:ea typeface="Arial"/>
                <a:cs typeface="Arial"/>
                <a:sym typeface="Arial"/>
              </a:rPr>
              <a:t>преднамеренную неправильную маркировку и подмену видов.</a:t>
            </a:r>
            <a:endParaRPr b="1" sz="1300">
              <a:latin typeface="Arial"/>
              <a:ea typeface="Arial"/>
              <a:cs typeface="Arial"/>
              <a:sym typeface="Arial"/>
            </a:endParaRPr>
          </a:p>
          <a:p>
            <a:pPr indent="45720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latin typeface="Arial"/>
                <a:ea typeface="Arial"/>
                <a:cs typeface="Arial"/>
                <a:sym typeface="Arial"/>
              </a:rPr>
              <a:t>В 2016 году компания Oceana опубликовала крупный отчет, в котором было рассмотрено более 200 опубликованных исследований рыб.мошенничество из 55 стран мира выявило, что в среднем 20 процентов всей рыбы в розничной торговле и </a:t>
            </a:r>
            <a:r>
              <a:rPr lang="en" sz="850">
                <a:latin typeface="Arial"/>
                <a:ea typeface="Arial"/>
                <a:cs typeface="Arial"/>
                <a:sym typeface="Arial"/>
              </a:rPr>
              <a:t>общепите сектора</a:t>
            </a:r>
            <a:r>
              <a:rPr lang="en" sz="850">
                <a:latin typeface="Arial"/>
                <a:ea typeface="Arial"/>
                <a:cs typeface="Arial"/>
                <a:sym typeface="Arial"/>
              </a:rPr>
              <a:t> были неправильно обозначены.</a:t>
            </a:r>
            <a:endParaRPr b="1" sz="85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g12fdff00d32_2_2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5" name="Google Shape;75;g12fdff00d32_2_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3349" y="339300"/>
            <a:ext cx="3840901" cy="459417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g12fdff00d32_2_2"/>
          <p:cNvSpPr txBox="1"/>
          <p:nvPr/>
        </p:nvSpPr>
        <p:spPr>
          <a:xfrm>
            <a:off x="1723375" y="4602875"/>
            <a:ext cx="3000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r>
              <a:rPr b="1"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Релевантность поставленной задаче 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2f5d9c989d_0_55"/>
          <p:cNvSpPr txBox="1"/>
          <p:nvPr>
            <p:ph type="title"/>
          </p:nvPr>
        </p:nvSpPr>
        <p:spPr>
          <a:xfrm>
            <a:off x="295000" y="212250"/>
            <a:ext cx="69780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Основная гипотеза: намеренное изменение маркировки = разница в объемах</a:t>
            </a:r>
            <a:r>
              <a:rPr lang="en"/>
              <a:t> </a:t>
            </a:r>
            <a:endParaRPr/>
          </a:p>
        </p:txBody>
      </p:sp>
      <p:sp>
        <p:nvSpPr>
          <p:cNvPr id="82" name="Google Shape;82;g12f5d9c989d_0_55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g12f5d9c989d_0_55"/>
          <p:cNvSpPr txBox="1"/>
          <p:nvPr/>
        </p:nvSpPr>
        <p:spPr>
          <a:xfrm>
            <a:off x="295000" y="942913"/>
            <a:ext cx="4096500" cy="22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 вида трески</a:t>
            </a:r>
            <a:endParaRPr b="1"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Треска -292</a:t>
            </a:r>
            <a:endParaRPr b="1"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Выловили: 2.248.055.088.37</a:t>
            </a:r>
            <a:endParaRPr b="1"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Переработка:248.918.291.0      </a:t>
            </a:r>
            <a:r>
              <a:rPr b="1" lang="en" sz="12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10 раз меньше</a:t>
            </a:r>
            <a:endParaRPr b="1" sz="12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Треска ярусная-71</a:t>
            </a:r>
            <a:endParaRPr b="1"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Выловили:0</a:t>
            </a:r>
            <a:endParaRPr b="1"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Переработка:1.111.631.684.0</a:t>
            </a:r>
            <a:endParaRPr b="1"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Никто не выловил треску 71, но много переработали</a:t>
            </a:r>
            <a:endParaRPr b="1" sz="12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" name="Google Shape;84;g12f5d9c989d_0_55"/>
          <p:cNvSpPr txBox="1"/>
          <p:nvPr/>
        </p:nvSpPr>
        <p:spPr>
          <a:xfrm>
            <a:off x="349050" y="2943425"/>
            <a:ext cx="3250800" cy="7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Минтай</a:t>
            </a:r>
            <a:endParaRPr b="1" sz="105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Выловили </a:t>
            </a:r>
            <a:r>
              <a:rPr b="1"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5.102.965.007</a:t>
            </a:r>
            <a:endParaRPr b="1" sz="105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5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Переработали: </a:t>
            </a:r>
            <a:r>
              <a:rPr b="1" lang="en" sz="12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1.111.631.684   </a:t>
            </a:r>
            <a:r>
              <a:rPr b="1" lang="en" sz="12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в 5 раз меньше</a:t>
            </a:r>
            <a:endParaRPr b="1" sz="105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" name="Google Shape;85;g12f5d9c989d_0_55"/>
          <p:cNvSpPr txBox="1"/>
          <p:nvPr/>
        </p:nvSpPr>
        <p:spPr>
          <a:xfrm>
            <a:off x="420125" y="3879575"/>
            <a:ext cx="3305100" cy="7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>
                <a:solidFill>
                  <a:schemeClr val="lt1"/>
                </a:solidFill>
              </a:rPr>
              <a:t>В РОССИИ ПРОИСХОДИТ ТОТАЛЬНАЯ ФАЛЬСИФИКАЦИЯ, ПО </a:t>
            </a:r>
            <a:r>
              <a:rPr lang="en" sz="1250">
                <a:solidFill>
                  <a:srgbClr val="FF0000"/>
                </a:solidFill>
              </a:rPr>
              <a:t>ТРЕСКЕ </a:t>
            </a:r>
            <a:r>
              <a:rPr lang="en" sz="1250">
                <a:solidFill>
                  <a:schemeClr val="lt1"/>
                </a:solidFill>
              </a:rPr>
              <a:t>ЭКСПЕРТЫ НАЗЫВАЮТ 70-80%»</a:t>
            </a:r>
            <a:endParaRPr sz="1000">
              <a:solidFill>
                <a:schemeClr val="lt1"/>
              </a:solidFill>
            </a:endParaRPr>
          </a:p>
        </p:txBody>
      </p:sp>
      <p:pic>
        <p:nvPicPr>
          <p:cNvPr id="86" name="Google Shape;86;g12f5d9c989d_0_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9100" y="1274150"/>
            <a:ext cx="4096549" cy="3630667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g12f5d9c989d_0_55"/>
          <p:cNvSpPr txBox="1"/>
          <p:nvPr/>
        </p:nvSpPr>
        <p:spPr>
          <a:xfrm>
            <a:off x="255500" y="4541225"/>
            <a:ext cx="44736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/>
              <a:t>https://nsn.fm/society/rybnyi-tehreglament-ne-rabotaet-ekspert-obvinyaet-rospotrebnadzor</a:t>
            </a:r>
            <a:endParaRPr sz="1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174cf612fc_0_65"/>
          <p:cNvSpPr txBox="1"/>
          <p:nvPr>
            <p:ph type="title"/>
          </p:nvPr>
        </p:nvSpPr>
        <p:spPr>
          <a:xfrm>
            <a:off x="1855305" y="69282"/>
            <a:ext cx="8229600" cy="41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</a:pPr>
            <a:r>
              <a:rPr lang="en" sz="2900"/>
              <a:t>Демонстрация решения</a:t>
            </a:r>
            <a:endParaRPr sz="2900"/>
          </a:p>
        </p:txBody>
      </p:sp>
      <p:sp>
        <p:nvSpPr>
          <p:cNvPr id="93" name="Google Shape;93;g1174cf612fc_0_65"/>
          <p:cNvSpPr txBox="1"/>
          <p:nvPr/>
        </p:nvSpPr>
        <p:spPr>
          <a:xfrm>
            <a:off x="6641225" y="4506350"/>
            <a:ext cx="2443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r>
              <a:rPr b="1"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Запускаемость кода</a:t>
            </a:r>
            <a:endParaRPr/>
          </a:p>
        </p:txBody>
      </p:sp>
      <p:sp>
        <p:nvSpPr>
          <p:cNvPr id="94" name="Google Shape;94;g1174cf612fc_0_65"/>
          <p:cNvSpPr txBox="1"/>
          <p:nvPr/>
        </p:nvSpPr>
        <p:spPr>
          <a:xfrm>
            <a:off x="423200" y="4506350"/>
            <a:ext cx="21843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r>
              <a:rPr b="1"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Уровень реализации </a:t>
            </a:r>
            <a:endParaRPr/>
          </a:p>
        </p:txBody>
      </p:sp>
      <p:sp>
        <p:nvSpPr>
          <p:cNvPr id="95" name="Google Shape;95;g1174cf612fc_0_65"/>
          <p:cNvSpPr txBox="1"/>
          <p:nvPr/>
        </p:nvSpPr>
        <p:spPr>
          <a:xfrm>
            <a:off x="3371988" y="4321550"/>
            <a:ext cx="21843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r>
              <a:rPr b="1"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Проработка пользовательских историй</a:t>
            </a:r>
            <a:endParaRPr/>
          </a:p>
        </p:txBody>
      </p:sp>
      <p:sp>
        <p:nvSpPr>
          <p:cNvPr id="96" name="Google Shape;96;g1174cf612fc_0_65"/>
          <p:cNvSpPr txBox="1"/>
          <p:nvPr/>
        </p:nvSpPr>
        <p:spPr>
          <a:xfrm>
            <a:off x="368100" y="3695913"/>
            <a:ext cx="1998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r>
              <a:rPr b="1"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Наличие интеграционных интерфейсов</a:t>
            </a:r>
            <a:endParaRPr/>
          </a:p>
        </p:txBody>
      </p:sp>
      <p:sp>
        <p:nvSpPr>
          <p:cNvPr id="97" name="Google Shape;97;g1174cf612fc_0_65"/>
          <p:cNvSpPr txBox="1"/>
          <p:nvPr/>
        </p:nvSpPr>
        <p:spPr>
          <a:xfrm>
            <a:off x="2547600" y="1017800"/>
            <a:ext cx="38331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latin typeface="Cousine"/>
                <a:ea typeface="Cousine"/>
                <a:cs typeface="Cousine"/>
                <a:sym typeface="Cousine"/>
              </a:rPr>
              <a:t>Программа “Хитрая треска”</a:t>
            </a:r>
            <a:endParaRPr b="1" sz="1700"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98" name="Google Shape;98;g1174cf612fc_0_65"/>
          <p:cNvSpPr txBox="1"/>
          <p:nvPr/>
        </p:nvSpPr>
        <p:spPr>
          <a:xfrm>
            <a:off x="3641225" y="36033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PyQt5</a:t>
            </a:r>
            <a:endParaRPr/>
          </a:p>
        </p:txBody>
      </p:sp>
      <p:pic>
        <p:nvPicPr>
          <p:cNvPr id="99" name="Google Shape;99;g1174cf612fc_0_6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100" y="1464200"/>
            <a:ext cx="2502400" cy="192691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g1174cf612fc_0_6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32350" y="1716313"/>
            <a:ext cx="3324225" cy="137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1174cf612fc_0_65"/>
          <p:cNvSpPr/>
          <p:nvPr/>
        </p:nvSpPr>
        <p:spPr>
          <a:xfrm>
            <a:off x="6456575" y="1349900"/>
            <a:ext cx="2118600" cy="985200"/>
          </a:xfrm>
          <a:prstGeom prst="wedgeRoundRectCallout">
            <a:avLst>
              <a:gd fmla="val -56633" name="adj1"/>
              <a:gd fmla="val 72021" name="adj2"/>
              <a:gd fmla="val 0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1174cf612fc_0_65"/>
          <p:cNvSpPr txBox="1"/>
          <p:nvPr/>
        </p:nvSpPr>
        <p:spPr>
          <a:xfrm>
            <a:off x="6582100" y="1468175"/>
            <a:ext cx="18228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sine"/>
                <a:ea typeface="Cousine"/>
                <a:cs typeface="Cousine"/>
                <a:sym typeface="Cousine"/>
              </a:rPr>
              <a:t>Меня как бы нет, но я как бы есть</a:t>
            </a:r>
            <a:endParaRPr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03" name="Google Shape;103;g1174cf612fc_0_65"/>
          <p:cNvSpPr txBox="1"/>
          <p:nvPr/>
        </p:nvSpPr>
        <p:spPr>
          <a:xfrm>
            <a:off x="5981025" y="3695925"/>
            <a:ext cx="29265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#Вывод результатов в машиночитаемом и человекочитаемом виде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f70d5aefd_1_49"/>
          <p:cNvSpPr txBox="1"/>
          <p:nvPr>
            <p:ph type="title"/>
          </p:nvPr>
        </p:nvSpPr>
        <p:spPr>
          <a:xfrm>
            <a:off x="345205" y="286907"/>
            <a:ext cx="82296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Корреляционный анализ</a:t>
            </a:r>
            <a:endParaRPr/>
          </a:p>
        </p:txBody>
      </p:sp>
      <p:sp>
        <p:nvSpPr>
          <p:cNvPr id="109" name="Google Shape;109;g12f70d5aefd_1_49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0" name="Google Shape;110;g12f70d5aefd_1_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225" y="795082"/>
            <a:ext cx="5915540" cy="413839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12f7897a34f_0_1"/>
          <p:cNvSpPr txBox="1"/>
          <p:nvPr>
            <p:ph idx="2" type="body"/>
          </p:nvPr>
        </p:nvSpPr>
        <p:spPr>
          <a:xfrm>
            <a:off x="4731381" y="1239803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g12f7897a34f_0_1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7" name="Google Shape;117;g12f7897a34f_0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325" y="208100"/>
            <a:ext cx="8630151" cy="472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12f7897a34f_0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48350" y="902850"/>
            <a:ext cx="4818226" cy="208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12f7897a34f_0_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42775" y="3153700"/>
            <a:ext cx="5029373" cy="165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2fdff00d32_2_18"/>
          <p:cNvSpPr txBox="1"/>
          <p:nvPr>
            <p:ph type="title"/>
          </p:nvPr>
        </p:nvSpPr>
        <p:spPr>
          <a:xfrm>
            <a:off x="332830" y="251007"/>
            <a:ext cx="82296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6363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Выявление аномалий: Метод Isolation forest</a:t>
            </a:r>
            <a:endParaRPr sz="1600"/>
          </a:p>
        </p:txBody>
      </p:sp>
      <p:sp>
        <p:nvSpPr>
          <p:cNvPr id="125" name="Google Shape;125;g12fdff00d32_2_18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6" name="Google Shape;126;g12fdff00d32_2_18"/>
          <p:cNvSpPr txBox="1"/>
          <p:nvPr/>
        </p:nvSpPr>
        <p:spPr>
          <a:xfrm>
            <a:off x="404325" y="581500"/>
            <a:ext cx="49524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Идея данного алгоритма основана на следующем принципе: проводится случайное разбиение пространства признаков, такое, что изолированные точки отсекаются от нормальных кластеризованных данных.</a:t>
            </a:r>
            <a:endParaRPr/>
          </a:p>
        </p:txBody>
      </p:sp>
      <p:pic>
        <p:nvPicPr>
          <p:cNvPr id="127" name="Google Shape;127;g12fdff00d32_2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8773" y="1110625"/>
            <a:ext cx="3066174" cy="194945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g12fdff00d32_2_18"/>
          <p:cNvSpPr txBox="1"/>
          <p:nvPr/>
        </p:nvSpPr>
        <p:spPr>
          <a:xfrm>
            <a:off x="6163575" y="187225"/>
            <a:ext cx="28206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Обоснованность выбранного метода (описание подходов к решению, их обоснование и релевантность задаче)</a:t>
            </a:r>
            <a:endParaRPr sz="1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29" name="Google Shape;129;g12fdff00d32_2_18"/>
          <p:cNvSpPr txBox="1"/>
          <p:nvPr/>
        </p:nvSpPr>
        <p:spPr>
          <a:xfrm>
            <a:off x="4410750" y="4428675"/>
            <a:ext cx="45735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#</a:t>
            </a:r>
            <a:r>
              <a:rPr lang="en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Отсутствие в решении импортного ПО и библиотек, кроме свободно распространяемого </a:t>
            </a:r>
            <a:endParaRPr/>
          </a:p>
        </p:txBody>
      </p:sp>
      <p:pic>
        <p:nvPicPr>
          <p:cNvPr id="130" name="Google Shape;130;g12fdff00d32_2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8400" y="2230837"/>
            <a:ext cx="7399552" cy="20341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g12fdff00d32_2_18"/>
          <p:cNvSpPr txBox="1"/>
          <p:nvPr/>
        </p:nvSpPr>
        <p:spPr>
          <a:xfrm>
            <a:off x="288400" y="4315800"/>
            <a:ext cx="3231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Cousine"/>
                <a:ea typeface="Cousine"/>
                <a:cs typeface="Cousine"/>
                <a:sym typeface="Cousine"/>
              </a:rPr>
              <a:t>Сравнивали с DBSCAN и LOF</a:t>
            </a:r>
            <a:endParaRPr>
              <a:latin typeface="Cousine"/>
              <a:ea typeface="Cousine"/>
              <a:cs typeface="Cousine"/>
              <a:sym typeface="Cousine"/>
            </a:endParaRPr>
          </a:p>
        </p:txBody>
      </p:sp>
      <p:sp>
        <p:nvSpPr>
          <p:cNvPr id="132" name="Google Shape;132;g12fdff00d32_2_18"/>
          <p:cNvSpPr txBox="1"/>
          <p:nvPr/>
        </p:nvSpPr>
        <p:spPr>
          <a:xfrm>
            <a:off x="226725" y="1590963"/>
            <a:ext cx="5636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model=IsolationForest(n_estimators=110, max_samples='auto', contamination=float(0.25),max_features=1.0,random_state=0)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f638b8d48_0_4"/>
          <p:cNvSpPr txBox="1"/>
          <p:nvPr>
            <p:ph type="title"/>
          </p:nvPr>
        </p:nvSpPr>
        <p:spPr>
          <a:xfrm>
            <a:off x="404330" y="493832"/>
            <a:ext cx="82296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Оценка т</a:t>
            </a:r>
            <a:r>
              <a:rPr b="1" lang="en" sz="1900">
                <a:latin typeface="Roboto"/>
                <a:ea typeface="Roboto"/>
                <a:cs typeface="Roboto"/>
                <a:sym typeface="Roboto"/>
              </a:rPr>
              <a:t>очности работы алгоритма </a:t>
            </a:r>
            <a:endParaRPr b="1" sz="1900"/>
          </a:p>
        </p:txBody>
      </p:sp>
      <p:sp>
        <p:nvSpPr>
          <p:cNvPr id="138" name="Google Shape;138;g12f638b8d48_0_4"/>
          <p:cNvSpPr txBox="1"/>
          <p:nvPr>
            <p:ph idx="1" type="body"/>
          </p:nvPr>
        </p:nvSpPr>
        <p:spPr>
          <a:xfrm>
            <a:off x="420778" y="1239803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232629"/>
                </a:solidFill>
                <a:latin typeface="Arial"/>
                <a:ea typeface="Arial"/>
                <a:cs typeface="Arial"/>
                <a:sym typeface="Arial"/>
              </a:rPr>
              <a:t>Так как это метод обучения без учителя, единой метрики точности нет </a:t>
            </a:r>
            <a:endParaRPr sz="1600">
              <a:solidFill>
                <a:srgbClr val="232629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326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32629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g12f638b8d48_0_4"/>
          <p:cNvSpPr txBox="1"/>
          <p:nvPr>
            <p:ph idx="2" type="body"/>
          </p:nvPr>
        </p:nvSpPr>
        <p:spPr>
          <a:xfrm>
            <a:off x="4731381" y="1239803"/>
            <a:ext cx="39945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latin typeface="Roboto"/>
                <a:ea typeface="Roboto"/>
                <a:cs typeface="Roboto"/>
                <a:sym typeface="Roboto"/>
              </a:rPr>
              <a:t>#</a:t>
            </a:r>
            <a:r>
              <a:rPr lang="en" sz="1200">
                <a:latin typeface="Roboto"/>
                <a:ea typeface="Roboto"/>
                <a:cs typeface="Roboto"/>
                <a:sym typeface="Roboto"/>
              </a:rPr>
              <a:t>Точность работы алгоритма (возможность оценить формальной метрикой с обоснованием выбора)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g12f638b8d48_0_4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41" name="Google Shape;141;g12f638b8d48_0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3200" y="2741100"/>
            <a:ext cx="7651651" cy="1307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2f70d5aefd_1_23"/>
          <p:cNvSpPr txBox="1"/>
          <p:nvPr>
            <p:ph type="title"/>
          </p:nvPr>
        </p:nvSpPr>
        <p:spPr>
          <a:xfrm>
            <a:off x="496280" y="464257"/>
            <a:ext cx="8229600" cy="4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latin typeface="Roboto"/>
                <a:ea typeface="Roboto"/>
                <a:cs typeface="Roboto"/>
                <a:sym typeface="Roboto"/>
              </a:rPr>
              <a:t>Адаптивность/Масштабируемость</a:t>
            </a:r>
            <a:endParaRPr b="1" sz="2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g12f70d5aefd_1_23"/>
          <p:cNvSpPr txBox="1"/>
          <p:nvPr>
            <p:ph idx="1" type="body"/>
          </p:nvPr>
        </p:nvSpPr>
        <p:spPr>
          <a:xfrm>
            <a:off x="410925" y="1762025"/>
            <a:ext cx="6772200" cy="37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60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Можно добавить поиск других аномалий по запросу, не обязательно при этом изменяя интерфейс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Добавить рейтинговую систему для судов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Можно адаптировать под другие данные с одинаковой логикой </a:t>
            </a:r>
            <a:endParaRPr/>
          </a:p>
        </p:txBody>
      </p:sp>
      <p:sp>
        <p:nvSpPr>
          <p:cNvPr id="148" name="Google Shape;148;g12f70d5aefd_1_23"/>
          <p:cNvSpPr txBox="1"/>
          <p:nvPr>
            <p:ph idx="12" type="sldNum"/>
          </p:nvPr>
        </p:nvSpPr>
        <p:spPr>
          <a:xfrm>
            <a:off x="8523157" y="4641567"/>
            <a:ext cx="461100" cy="29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Valentine template">
  <a:themeElements>
    <a:clrScheme name="Custom 347">
      <a:dk1>
        <a:srgbClr val="000000"/>
      </a:dk1>
      <a:lt1>
        <a:srgbClr val="FFFFFF"/>
      </a:lt1>
      <a:dk2>
        <a:srgbClr val="565F6F"/>
      </a:dk2>
      <a:lt2>
        <a:srgbClr val="DFE3E9"/>
      </a:lt2>
      <a:accent1>
        <a:srgbClr val="3D85C6"/>
      </a:accent1>
      <a:accent2>
        <a:srgbClr val="6FA8DC"/>
      </a:accent2>
      <a:accent3>
        <a:srgbClr val="9FC5E8"/>
      </a:accent3>
      <a:accent4>
        <a:srgbClr val="CFE2F3"/>
      </a:accent4>
      <a:accent5>
        <a:srgbClr val="D9D9D9"/>
      </a:accent5>
      <a:accent6>
        <a:srgbClr val="999999"/>
      </a:accent6>
      <a:hlink>
        <a:srgbClr val="FFFFFF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